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81"/>
  </p:notesMasterIdLst>
  <p:sldIdLst>
    <p:sldId id="257" r:id="rId2"/>
    <p:sldId id="267" r:id="rId3"/>
    <p:sldId id="357" r:id="rId4"/>
    <p:sldId id="276" r:id="rId5"/>
    <p:sldId id="358" r:id="rId6"/>
    <p:sldId id="291" r:id="rId7"/>
    <p:sldId id="584" r:id="rId8"/>
    <p:sldId id="392" r:id="rId9"/>
    <p:sldId id="395" r:id="rId10"/>
    <p:sldId id="365" r:id="rId11"/>
    <p:sldId id="292" r:id="rId12"/>
    <p:sldId id="293" r:id="rId13"/>
    <p:sldId id="294" r:id="rId14"/>
    <p:sldId id="295" r:id="rId15"/>
    <p:sldId id="296" r:id="rId16"/>
    <p:sldId id="367" r:id="rId17"/>
    <p:sldId id="298" r:id="rId18"/>
    <p:sldId id="299" r:id="rId19"/>
    <p:sldId id="300" r:id="rId20"/>
    <p:sldId id="301" r:id="rId21"/>
    <p:sldId id="585" r:id="rId22"/>
    <p:sldId id="302" r:id="rId23"/>
    <p:sldId id="396" r:id="rId24"/>
    <p:sldId id="397" r:id="rId25"/>
    <p:sldId id="398" r:id="rId26"/>
    <p:sldId id="399" r:id="rId27"/>
    <p:sldId id="401" r:id="rId28"/>
    <p:sldId id="400" r:id="rId29"/>
    <p:sldId id="576" r:id="rId30"/>
    <p:sldId id="577" r:id="rId31"/>
    <p:sldId id="578" r:id="rId32"/>
    <p:sldId id="586" r:id="rId33"/>
    <p:sldId id="579" r:id="rId34"/>
    <p:sldId id="580" r:id="rId35"/>
    <p:sldId id="581" r:id="rId36"/>
    <p:sldId id="582" r:id="rId37"/>
    <p:sldId id="583" r:id="rId38"/>
    <p:sldId id="608" r:id="rId39"/>
    <p:sldId id="321" r:id="rId40"/>
    <p:sldId id="370" r:id="rId41"/>
    <p:sldId id="375" r:id="rId42"/>
    <p:sldId id="588" r:id="rId43"/>
    <p:sldId id="587" r:id="rId44"/>
    <p:sldId id="589" r:id="rId45"/>
    <p:sldId id="590" r:id="rId46"/>
    <p:sldId id="591" r:id="rId47"/>
    <p:sldId id="592" r:id="rId48"/>
    <p:sldId id="594" r:id="rId49"/>
    <p:sldId id="593" r:id="rId50"/>
    <p:sldId id="595" r:id="rId51"/>
    <p:sldId id="423" r:id="rId52"/>
    <p:sldId id="598" r:id="rId53"/>
    <p:sldId id="599" r:id="rId54"/>
    <p:sldId id="600" r:id="rId55"/>
    <p:sldId id="597" r:id="rId56"/>
    <p:sldId id="596" r:id="rId57"/>
    <p:sldId id="372" r:id="rId58"/>
    <p:sldId id="371" r:id="rId59"/>
    <p:sldId id="601" r:id="rId60"/>
    <p:sldId id="402" r:id="rId61"/>
    <p:sldId id="606" r:id="rId62"/>
    <p:sldId id="403" r:id="rId63"/>
    <p:sldId id="374" r:id="rId64"/>
    <p:sldId id="373" r:id="rId65"/>
    <p:sldId id="602" r:id="rId66"/>
    <p:sldId id="603" r:id="rId67"/>
    <p:sldId id="604" r:id="rId68"/>
    <p:sldId id="605" r:id="rId69"/>
    <p:sldId id="607" r:id="rId70"/>
    <p:sldId id="406" r:id="rId71"/>
    <p:sldId id="407" r:id="rId72"/>
    <p:sldId id="414" r:id="rId73"/>
    <p:sldId id="415" r:id="rId74"/>
    <p:sldId id="416" r:id="rId75"/>
    <p:sldId id="410" r:id="rId76"/>
    <p:sldId id="411" r:id="rId77"/>
    <p:sldId id="412" r:id="rId78"/>
    <p:sldId id="413" r:id="rId79"/>
    <p:sldId id="387"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43"/>
    <p:restoredTop sz="93826" autoAdjust="0"/>
  </p:normalViewPr>
  <p:slideViewPr>
    <p:cSldViewPr snapToGrid="0" snapToObjects="1">
      <p:cViewPr varScale="1">
        <p:scale>
          <a:sx n="67" d="100"/>
          <a:sy n="67" d="100"/>
        </p:scale>
        <p:origin x="74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61F65-2EA5-6D41-AB37-38C5CF4DE355}"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3EC47-0C59-5E41-B348-031EBBBEDBA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sym typeface="+mn-ea"/>
              </a:rPr>
              <a:t>同学们好！我叫袁春，来自清华大学深圳研究生院，欢迎来到统计学习方法的课堂。</a:t>
            </a:r>
            <a:endParaRPr lang="en-US" altLang="zh-CN" baseline="0" dirty="0"/>
          </a:p>
        </p:txBody>
      </p:sp>
      <p:sp>
        <p:nvSpPr>
          <p:cNvPr id="4" name="Slide Number Placeholder 3"/>
          <p:cNvSpPr>
            <a:spLocks noGrp="1"/>
          </p:cNvSpPr>
          <p:nvPr>
            <p:ph type="sldNum" sz="quarter" idx="10"/>
          </p:nvPr>
        </p:nvSpPr>
        <p:spPr/>
        <p:txBody>
          <a:bodyPr/>
          <a:lstStyle/>
          <a:p>
            <a:fld id="{B66F6292-CFE9-1B49-A9F3-08B94B8117AB}"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21</a:t>
            </a:fld>
            <a:endParaRPr lang="zh-CN" altLang="en-US"/>
          </a:p>
        </p:txBody>
      </p:sp>
    </p:spTree>
    <p:extLst>
      <p:ext uri="{BB962C8B-B14F-4D97-AF65-F5344CB8AC3E}">
        <p14:creationId xmlns:p14="http://schemas.microsoft.com/office/powerpoint/2010/main" val="2772041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这里的</a:t>
            </a:r>
            <a:r>
              <a:rPr lang="en-US" altLang="zh-CN"/>
              <a:t>Ent</a:t>
            </a:r>
            <a:r>
              <a:rPr lang="zh-CN" altLang="en-US"/>
              <a:t>是熵的意思，等价于前面的</a:t>
            </a:r>
            <a:r>
              <a:rPr lang="en-US" altLang="zh-CN"/>
              <a:t>H</a:t>
            </a:r>
            <a:endParaRPr lang="zh-CN" altLang="en-US"/>
          </a:p>
        </p:txBody>
      </p:sp>
      <p:sp>
        <p:nvSpPr>
          <p:cNvPr id="4" name="灯片编号占位符 3"/>
          <p:cNvSpPr>
            <a:spLocks noGrp="1"/>
          </p:cNvSpPr>
          <p:nvPr>
            <p:ph type="sldNum" sz="quarter" idx="5"/>
          </p:nvPr>
        </p:nvSpPr>
        <p:spPr/>
        <p:txBody>
          <a:bodyPr/>
          <a:lstStyle/>
          <a:p>
            <a:fld id="{FFD3EC47-0C59-5E41-B348-031EBBBEDBA1}" type="slidenum">
              <a:rPr lang="en-US" smtClean="0"/>
              <a:t>33</a:t>
            </a:fld>
            <a:endParaRPr lang="en-US"/>
          </a:p>
        </p:txBody>
      </p:sp>
    </p:spTree>
    <p:extLst>
      <p:ext uri="{BB962C8B-B14F-4D97-AF65-F5344CB8AC3E}">
        <p14:creationId xmlns:p14="http://schemas.microsoft.com/office/powerpoint/2010/main" val="3261439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39</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40</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41</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42</a:t>
            </a:fld>
            <a:endParaRPr lang="zh-CN" altLang="en-US"/>
          </a:p>
        </p:txBody>
      </p:sp>
    </p:spTree>
    <p:extLst>
      <p:ext uri="{BB962C8B-B14F-4D97-AF65-F5344CB8AC3E}">
        <p14:creationId xmlns:p14="http://schemas.microsoft.com/office/powerpoint/2010/main" val="1348728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43</a:t>
            </a:fld>
            <a:endParaRPr lang="zh-CN" altLang="en-US"/>
          </a:p>
        </p:txBody>
      </p:sp>
    </p:spTree>
    <p:extLst>
      <p:ext uri="{BB962C8B-B14F-4D97-AF65-F5344CB8AC3E}">
        <p14:creationId xmlns:p14="http://schemas.microsoft.com/office/powerpoint/2010/main" val="2833044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44</a:t>
            </a:fld>
            <a:endParaRPr lang="zh-CN" altLang="en-US"/>
          </a:p>
        </p:txBody>
      </p:sp>
    </p:spTree>
    <p:extLst>
      <p:ext uri="{BB962C8B-B14F-4D97-AF65-F5344CB8AC3E}">
        <p14:creationId xmlns:p14="http://schemas.microsoft.com/office/powerpoint/2010/main" val="16535826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45</a:t>
            </a:fld>
            <a:endParaRPr lang="zh-CN" altLang="en-US"/>
          </a:p>
        </p:txBody>
      </p:sp>
    </p:spTree>
    <p:extLst>
      <p:ext uri="{BB962C8B-B14F-4D97-AF65-F5344CB8AC3E}">
        <p14:creationId xmlns:p14="http://schemas.microsoft.com/office/powerpoint/2010/main" val="34595366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46</a:t>
            </a:fld>
            <a:endParaRPr lang="zh-CN" altLang="en-US"/>
          </a:p>
        </p:txBody>
      </p:sp>
    </p:spTree>
    <p:extLst>
      <p:ext uri="{BB962C8B-B14F-4D97-AF65-F5344CB8AC3E}">
        <p14:creationId xmlns:p14="http://schemas.microsoft.com/office/powerpoint/2010/main" val="7781096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47</a:t>
            </a:fld>
            <a:endParaRPr lang="zh-CN" altLang="en-US"/>
          </a:p>
        </p:txBody>
      </p:sp>
    </p:spTree>
    <p:extLst>
      <p:ext uri="{BB962C8B-B14F-4D97-AF65-F5344CB8AC3E}">
        <p14:creationId xmlns:p14="http://schemas.microsoft.com/office/powerpoint/2010/main" val="2532649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48</a:t>
            </a:fld>
            <a:endParaRPr lang="zh-CN" altLang="en-US"/>
          </a:p>
        </p:txBody>
      </p:sp>
    </p:spTree>
    <p:extLst>
      <p:ext uri="{BB962C8B-B14F-4D97-AF65-F5344CB8AC3E}">
        <p14:creationId xmlns:p14="http://schemas.microsoft.com/office/powerpoint/2010/main" val="3486895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49</a:t>
            </a:fld>
            <a:endParaRPr lang="zh-CN" altLang="en-US"/>
          </a:p>
        </p:txBody>
      </p:sp>
    </p:spTree>
    <p:extLst>
      <p:ext uri="{BB962C8B-B14F-4D97-AF65-F5344CB8AC3E}">
        <p14:creationId xmlns:p14="http://schemas.microsoft.com/office/powerpoint/2010/main" val="1964436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50</a:t>
            </a:fld>
            <a:endParaRPr lang="zh-CN" altLang="en-US"/>
          </a:p>
        </p:txBody>
      </p:sp>
    </p:spTree>
    <p:extLst>
      <p:ext uri="{BB962C8B-B14F-4D97-AF65-F5344CB8AC3E}">
        <p14:creationId xmlns:p14="http://schemas.microsoft.com/office/powerpoint/2010/main" val="39038127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52</a:t>
            </a:fld>
            <a:endParaRPr lang="zh-CN" altLang="en-US"/>
          </a:p>
        </p:txBody>
      </p:sp>
    </p:spTree>
    <p:extLst>
      <p:ext uri="{BB962C8B-B14F-4D97-AF65-F5344CB8AC3E}">
        <p14:creationId xmlns:p14="http://schemas.microsoft.com/office/powerpoint/2010/main" val="17458886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57</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58</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59</a:t>
            </a:fld>
            <a:endParaRPr lang="zh-CN" altLang="en-US"/>
          </a:p>
        </p:txBody>
      </p:sp>
    </p:spTree>
    <p:extLst>
      <p:ext uri="{BB962C8B-B14F-4D97-AF65-F5344CB8AC3E}">
        <p14:creationId xmlns:p14="http://schemas.microsoft.com/office/powerpoint/2010/main" val="10139404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60</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61</a:t>
            </a:fld>
            <a:endParaRPr lang="zh-CN" altLang="en-US"/>
          </a:p>
        </p:txBody>
      </p:sp>
    </p:spTree>
    <p:extLst>
      <p:ext uri="{BB962C8B-B14F-4D97-AF65-F5344CB8AC3E}">
        <p14:creationId xmlns:p14="http://schemas.microsoft.com/office/powerpoint/2010/main" val="21382958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62</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63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64</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D415C7-921F-421A-AD27-C7BCBC510245}" type="slidenum">
              <a:rPr lang="zh-CN" altLang="en-US" smtClean="0"/>
              <a:t>70</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71</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72</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73</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74</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75</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76</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77</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78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79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7</a:t>
            </a:fld>
            <a:endParaRPr lang="zh-CN" altLang="en-US"/>
          </a:p>
        </p:txBody>
      </p:sp>
    </p:spTree>
    <p:extLst>
      <p:ext uri="{BB962C8B-B14F-4D97-AF65-F5344CB8AC3E}">
        <p14:creationId xmlns:p14="http://schemas.microsoft.com/office/powerpoint/2010/main" val="3717508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B6DD0E6-0228-2145-A968-16267A1106B2}"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1F5A09-4257-A945-B617-39714650FA2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174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B6DD0E6-0228-2145-A968-16267A1106B2}"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1F5A09-4257-A945-B617-39714650FA27}" type="slidenum">
              <a:rPr lang="en-US" smtClean="0"/>
              <a:t>‹#›</a:t>
            </a:fld>
            <a:endParaRPr lang="en-US"/>
          </a:p>
        </p:txBody>
      </p:sp>
    </p:spTree>
    <p:extLst>
      <p:ext uri="{BB962C8B-B14F-4D97-AF65-F5344CB8AC3E}">
        <p14:creationId xmlns:p14="http://schemas.microsoft.com/office/powerpoint/2010/main" val="3999877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B6DD0E6-0228-2145-A968-16267A1106B2}"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1F5A09-4257-A945-B617-39714650FA27}" type="slidenum">
              <a:rPr lang="en-US" smtClean="0"/>
              <a:t>‹#›</a:t>
            </a:fld>
            <a:endParaRPr lang="en-US"/>
          </a:p>
        </p:txBody>
      </p:sp>
    </p:spTree>
    <p:extLst>
      <p:ext uri="{BB962C8B-B14F-4D97-AF65-F5344CB8AC3E}">
        <p14:creationId xmlns:p14="http://schemas.microsoft.com/office/powerpoint/2010/main" val="1491964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4" name="内容占位符 2"/>
          <p:cNvSpPr>
            <a:spLocks noGrp="1"/>
          </p:cNvSpPr>
          <p:nvPr>
            <p:ph idx="1" hasCustomPrompt="1"/>
          </p:nvPr>
        </p:nvSpPr>
        <p:spPr>
          <a:xfrm>
            <a:off x="423819" y="1754668"/>
            <a:ext cx="11107601" cy="4369231"/>
          </a:xfrm>
        </p:spPr>
        <p:txBody>
          <a:bodyPr>
            <a:noAutofit/>
          </a:bodyPr>
          <a:lstStyle>
            <a:lvl1pPr marL="362822" indent="-362822">
              <a:lnSpc>
                <a:spcPct val="150000"/>
              </a:lnSpc>
              <a:spcBef>
                <a:spcPts val="1000"/>
              </a:spcBef>
              <a:buClr>
                <a:srgbClr val="032089"/>
              </a:buClr>
              <a:buFont typeface="Wingdings" panose="05000000000000000000" pitchFamily="2" charset="2"/>
              <a:buChar char="Ø"/>
              <a:defRPr sz="1800" b="0">
                <a:latin typeface="微软雅黑" pitchFamily="34" charset="-122"/>
                <a:ea typeface="微软雅黑" pitchFamily="34" charset="-122"/>
                <a:cs typeface="Times New Roman" pitchFamily="18" charset="0"/>
              </a:defRPr>
            </a:lvl1pPr>
            <a:lvl2pPr>
              <a:lnSpc>
                <a:spcPct val="130000"/>
              </a:lnSpc>
              <a:buClr>
                <a:srgbClr val="032089"/>
              </a:buClr>
              <a:buFont typeface="Wingdings" pitchFamily="2" charset="2"/>
              <a:buChar char="l"/>
              <a:defRPr sz="2328" b="0">
                <a:latin typeface="微软雅黑" pitchFamily="34" charset="-122"/>
                <a:ea typeface="微软雅黑" pitchFamily="34" charset="-122"/>
              </a:defRPr>
            </a:lvl2pPr>
            <a:lvl3pPr>
              <a:defRPr sz="1905" b="0">
                <a:latin typeface="微软雅黑" pitchFamily="34" charset="-122"/>
                <a:ea typeface="微软雅黑" pitchFamily="34" charset="-122"/>
              </a:defRPr>
            </a:lvl3pPr>
            <a:lvl4pPr>
              <a:defRPr sz="1905" b="0">
                <a:latin typeface="微软雅黑" pitchFamily="34" charset="-122"/>
                <a:ea typeface="微软雅黑" pitchFamily="34" charset="-122"/>
              </a:defRPr>
            </a:lvl4pPr>
            <a:lvl5pPr>
              <a:defRPr sz="1905" b="0">
                <a:latin typeface="微软雅黑" pitchFamily="34" charset="-122"/>
                <a:ea typeface="微软雅黑" pitchFamily="34" charset="-122"/>
              </a:defRPr>
            </a:lvl5pPr>
          </a:lstStyle>
          <a:p>
            <a:pPr lvl="0"/>
            <a:r>
              <a:rPr lang="zh-CN" altLang="en-US" dirty="0"/>
              <a:t>单击此处编辑母版文本样式（内容）</a:t>
            </a:r>
            <a:r>
              <a:rPr lang="en-US" altLang="zh-CN" dirty="0"/>
              <a:t> English</a:t>
            </a:r>
          </a:p>
          <a:p>
            <a:pPr lvl="0"/>
            <a:r>
              <a:rPr lang="en-US" altLang="zh-CN" dirty="0"/>
              <a:t>English</a:t>
            </a:r>
            <a:endParaRPr lang="zh-CN" altLang="en-US" dirty="0"/>
          </a:p>
        </p:txBody>
      </p:sp>
      <p:sp>
        <p:nvSpPr>
          <p:cNvPr id="6" name="Rectangle 12">
            <a:extLst>
              <a:ext uri="{FF2B5EF4-FFF2-40B4-BE49-F238E27FC236}">
                <a16:creationId xmlns:a16="http://schemas.microsoft.com/office/drawing/2014/main" id="{C5D7099D-BAD5-4272-8A2E-94A0C91C112C}"/>
              </a:ext>
            </a:extLst>
          </p:cNvPr>
          <p:cNvSpPr>
            <a:spLocks noChangeArrowheads="1"/>
          </p:cNvSpPr>
          <p:nvPr userDrawn="1"/>
        </p:nvSpPr>
        <p:spPr bwMode="auto">
          <a:xfrm>
            <a:off x="9938039" y="6392632"/>
            <a:ext cx="5715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900">
                <a:solidFill>
                  <a:srgbClr val="000000"/>
                </a:solidFill>
                <a:latin typeface="Arial" panose="020B0604020202020204" pitchFamily="34" charset="0"/>
                <a:ea typeface="宋体" panose="02010600030101010101" pitchFamily="2" charset="-122"/>
              </a:defRPr>
            </a:lvl1pPr>
            <a:lvl2pPr marL="742950" indent="-285750">
              <a:defRPr kumimoji="1" sz="900">
                <a:solidFill>
                  <a:srgbClr val="000000"/>
                </a:solidFill>
                <a:latin typeface="Arial" panose="020B0604020202020204" pitchFamily="34" charset="0"/>
                <a:ea typeface="宋体" panose="02010600030101010101" pitchFamily="2" charset="-122"/>
              </a:defRPr>
            </a:lvl2pPr>
            <a:lvl3pPr marL="1143000" indent="-228600">
              <a:defRPr kumimoji="1" sz="900">
                <a:solidFill>
                  <a:srgbClr val="000000"/>
                </a:solidFill>
                <a:latin typeface="Arial" panose="020B0604020202020204" pitchFamily="34" charset="0"/>
                <a:ea typeface="宋体" panose="02010600030101010101" pitchFamily="2" charset="-122"/>
              </a:defRPr>
            </a:lvl3pPr>
            <a:lvl4pPr marL="1600200" indent="-228600">
              <a:defRPr kumimoji="1" sz="900">
                <a:solidFill>
                  <a:srgbClr val="000000"/>
                </a:solidFill>
                <a:latin typeface="Arial" panose="020B0604020202020204" pitchFamily="34" charset="0"/>
                <a:ea typeface="宋体" panose="02010600030101010101" pitchFamily="2" charset="-122"/>
              </a:defRPr>
            </a:lvl4pPr>
            <a:lvl5pPr marL="2057400" indent="-228600">
              <a:defRPr kumimoji="1"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9pPr>
          </a:lstStyle>
          <a:p>
            <a:pPr algn="ctr" eaLnBrk="1" hangingPunct="1">
              <a:defRPr/>
            </a:pPr>
            <a:r>
              <a:rPr kumimoji="0" lang="en-US" altLang="zh-CN" sz="1058" dirty="0">
                <a:solidFill>
                  <a:srgbClr val="7F7F7F"/>
                </a:solidFill>
                <a:cs typeface="Arial" panose="020B0604020202020204" pitchFamily="34" charset="0"/>
              </a:rPr>
              <a:t> </a:t>
            </a:r>
            <a:fld id="{52E767EE-C047-4461-847C-BB60255B19E5}" type="slidenum">
              <a:rPr kumimoji="0" lang="en-US" altLang="zh-CN" sz="1058" smtClean="0">
                <a:solidFill>
                  <a:schemeClr val="tx1"/>
                </a:solidFill>
                <a:cs typeface="Arial" panose="020B0604020202020204" pitchFamily="34" charset="0"/>
              </a:rPr>
              <a:pPr algn="ctr" eaLnBrk="1" hangingPunct="1">
                <a:defRPr/>
              </a:pPr>
              <a:t>‹#›</a:t>
            </a:fld>
            <a:endParaRPr kumimoji="0" lang="en-US" altLang="zh-CN" sz="1058" dirty="0">
              <a:solidFill>
                <a:schemeClr val="tx1"/>
              </a:solidFill>
              <a:cs typeface="Arial" panose="020B0604020202020204" pitchFamily="34" charset="0"/>
            </a:endParaRPr>
          </a:p>
        </p:txBody>
      </p:sp>
      <p:cxnSp>
        <p:nvCxnSpPr>
          <p:cNvPr id="7" name="直接连接符 19">
            <a:extLst>
              <a:ext uri="{FF2B5EF4-FFF2-40B4-BE49-F238E27FC236}">
                <a16:creationId xmlns:a16="http://schemas.microsoft.com/office/drawing/2014/main" id="{176B5078-B439-4442-981A-994788DA021F}"/>
              </a:ext>
            </a:extLst>
          </p:cNvPr>
          <p:cNvCxnSpPr>
            <a:cxnSpLocks/>
            <a:stCxn id="6" idx="3"/>
          </p:cNvCxnSpPr>
          <p:nvPr userDrawn="1"/>
        </p:nvCxnSpPr>
        <p:spPr>
          <a:xfrm>
            <a:off x="10509539" y="6508520"/>
            <a:ext cx="1019364"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10" name="直接连接符 14">
            <a:extLst>
              <a:ext uri="{FF2B5EF4-FFF2-40B4-BE49-F238E27FC236}">
                <a16:creationId xmlns:a16="http://schemas.microsoft.com/office/drawing/2014/main" id="{96F4B8AB-1F57-4AB9-99F7-D601F227AFB9}"/>
              </a:ext>
            </a:extLst>
          </p:cNvPr>
          <p:cNvCxnSpPr>
            <a:cxnSpLocks/>
          </p:cNvCxnSpPr>
          <p:nvPr userDrawn="1"/>
        </p:nvCxnSpPr>
        <p:spPr>
          <a:xfrm flipV="1">
            <a:off x="3718988" y="6508520"/>
            <a:ext cx="6219051" cy="1"/>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11" name="AutoShape 23">
            <a:extLst>
              <a:ext uri="{FF2B5EF4-FFF2-40B4-BE49-F238E27FC236}">
                <a16:creationId xmlns:a16="http://schemas.microsoft.com/office/drawing/2014/main" id="{C7EF5821-61C7-46EE-B36E-E6D55798B428}"/>
              </a:ext>
            </a:extLst>
          </p:cNvPr>
          <p:cNvSpPr>
            <a:spLocks noChangeArrowheads="1"/>
          </p:cNvSpPr>
          <p:nvPr userDrawn="1"/>
        </p:nvSpPr>
        <p:spPr bwMode="auto">
          <a:xfrm>
            <a:off x="245823" y="916742"/>
            <a:ext cx="9596454" cy="45719"/>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defRPr/>
            </a:pPr>
            <a:endParaRPr lang="zh-CN" altLang="en-US" sz="952"/>
          </a:p>
        </p:txBody>
      </p:sp>
      <p:sp>
        <p:nvSpPr>
          <p:cNvPr id="12" name="AutoShape 23">
            <a:extLst>
              <a:ext uri="{FF2B5EF4-FFF2-40B4-BE49-F238E27FC236}">
                <a16:creationId xmlns:a16="http://schemas.microsoft.com/office/drawing/2014/main" id="{125E71EC-B4A0-449E-84AF-FDE0673623C5}"/>
              </a:ext>
            </a:extLst>
          </p:cNvPr>
          <p:cNvSpPr>
            <a:spLocks noChangeArrowheads="1"/>
          </p:cNvSpPr>
          <p:nvPr userDrawn="1"/>
        </p:nvSpPr>
        <p:spPr bwMode="auto">
          <a:xfrm>
            <a:off x="9842278" y="916742"/>
            <a:ext cx="1988939" cy="45719"/>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defRPr/>
            </a:pPr>
            <a:endParaRPr lang="zh-CN" altLang="en-US" sz="952"/>
          </a:p>
        </p:txBody>
      </p:sp>
      <p:sp>
        <p:nvSpPr>
          <p:cNvPr id="2" name="标题 1">
            <a:extLst>
              <a:ext uri="{FF2B5EF4-FFF2-40B4-BE49-F238E27FC236}">
                <a16:creationId xmlns:a16="http://schemas.microsoft.com/office/drawing/2014/main" id="{E6DF6BDD-D35F-402A-B27C-8529022DCE92}"/>
              </a:ext>
            </a:extLst>
          </p:cNvPr>
          <p:cNvSpPr>
            <a:spLocks noGrp="1"/>
          </p:cNvSpPr>
          <p:nvPr>
            <p:ph type="title" hasCustomPrompt="1"/>
          </p:nvPr>
        </p:nvSpPr>
        <p:spPr>
          <a:xfrm>
            <a:off x="254876" y="359079"/>
            <a:ext cx="10972801" cy="528176"/>
          </a:xfrm>
        </p:spPr>
        <p:txBody>
          <a:bodyPr/>
          <a:lstStyle>
            <a:lvl1pPr>
              <a:defRPr sz="2400" b="1">
                <a:solidFill>
                  <a:schemeClr val="tx1"/>
                </a:solidFill>
                <a:latin typeface="微软雅黑" pitchFamily="34" charset="-122"/>
                <a:ea typeface="微软雅黑" pitchFamily="34" charset="-122"/>
                <a:cs typeface="Times New Roman" pitchFamily="18" charset="0"/>
              </a:defRPr>
            </a:lvl1pPr>
          </a:lstStyle>
          <a:p>
            <a:r>
              <a:rPr lang="zh-CN" altLang="en-US" dirty="0"/>
              <a:t>单击此处编辑母版标题样式</a:t>
            </a:r>
            <a:r>
              <a:rPr lang="en-US" altLang="zh-CN" dirty="0"/>
              <a:t>English</a:t>
            </a:r>
            <a:endParaRPr lang="zh-CN" altLang="en-US" dirty="0"/>
          </a:p>
        </p:txBody>
      </p:sp>
      <p:sp>
        <p:nvSpPr>
          <p:cNvPr id="14" name="内容占位符 2">
            <a:extLst>
              <a:ext uri="{FF2B5EF4-FFF2-40B4-BE49-F238E27FC236}">
                <a16:creationId xmlns:a16="http://schemas.microsoft.com/office/drawing/2014/main" id="{EE02724C-0D19-4E9B-828F-1241B79D4616}"/>
              </a:ext>
            </a:extLst>
          </p:cNvPr>
          <p:cNvSpPr>
            <a:spLocks noGrp="1"/>
          </p:cNvSpPr>
          <p:nvPr>
            <p:ph idx="10" hasCustomPrompt="1"/>
          </p:nvPr>
        </p:nvSpPr>
        <p:spPr>
          <a:xfrm>
            <a:off x="423819" y="1138980"/>
            <a:ext cx="11107601" cy="426469"/>
          </a:xfrm>
          <a:noFill/>
          <a:ln>
            <a:noFill/>
          </a:ln>
        </p:spPr>
        <p:txBody>
          <a:bodyPr vert="horz" wrap="square" lIns="91440" tIns="45720" rIns="91440" bIns="45720" numCol="1" anchor="ctr" anchorCtr="0" compatLnSpc="1">
            <a:prstTxWarp prst="textNoShape">
              <a:avLst/>
            </a:prstTxWarp>
            <a:noAutofit/>
          </a:bodyPr>
          <a:lstStyle>
            <a:lvl1pPr marL="0" indent="0">
              <a:buNone/>
              <a:defRPr lang="zh-CN" altLang="en-US" sz="2000" b="0" dirty="0" smtClean="0">
                <a:latin typeface="微软雅黑" pitchFamily="34" charset="-122"/>
                <a:ea typeface="微软雅黑" pitchFamily="34" charset="-122"/>
                <a:cs typeface="Times New Roman" pitchFamily="18" charset="0"/>
              </a:defRPr>
            </a:lvl1pPr>
          </a:lstStyle>
          <a:p>
            <a:pPr marL="362822" lvl="0" indent="-362822">
              <a:lnSpc>
                <a:spcPct val="130000"/>
              </a:lnSpc>
              <a:buClr>
                <a:srgbClr val="032089"/>
              </a:buClr>
            </a:pPr>
            <a:r>
              <a:rPr lang="zh-CN" altLang="en-US" dirty="0"/>
              <a:t>单击此处编辑母版标题样式</a:t>
            </a:r>
            <a:r>
              <a:rPr lang="en-US" altLang="zh-CN" dirty="0"/>
              <a:t>English</a:t>
            </a:r>
            <a:endParaRPr lang="zh-CN" altLang="en-US" dirty="0"/>
          </a:p>
        </p:txBody>
      </p:sp>
      <p:cxnSp>
        <p:nvCxnSpPr>
          <p:cNvPr id="16" name="直接连接符 15">
            <a:extLst>
              <a:ext uri="{FF2B5EF4-FFF2-40B4-BE49-F238E27FC236}">
                <a16:creationId xmlns:a16="http://schemas.microsoft.com/office/drawing/2014/main" id="{FECD2124-C3E5-48D9-ABA9-066853229001}"/>
              </a:ext>
            </a:extLst>
          </p:cNvPr>
          <p:cNvCxnSpPr>
            <a:cxnSpLocks/>
          </p:cNvCxnSpPr>
          <p:nvPr userDrawn="1"/>
        </p:nvCxnSpPr>
        <p:spPr>
          <a:xfrm>
            <a:off x="2383751" y="6382135"/>
            <a:ext cx="0" cy="275083"/>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47033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B6DD0E6-0228-2145-A968-16267A1106B2}"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1F5A09-4257-A945-B617-39714650FA27}" type="slidenum">
              <a:rPr lang="en-US" smtClean="0"/>
              <a:t>‹#›</a:t>
            </a:fld>
            <a:endParaRPr lang="en-US"/>
          </a:p>
        </p:txBody>
      </p:sp>
    </p:spTree>
    <p:extLst>
      <p:ext uri="{BB962C8B-B14F-4D97-AF65-F5344CB8AC3E}">
        <p14:creationId xmlns:p14="http://schemas.microsoft.com/office/powerpoint/2010/main" val="738132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B6DD0E6-0228-2145-A968-16267A1106B2}"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1F5A09-4257-A945-B617-39714650FA2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061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5B6DD0E6-0228-2145-A968-16267A1106B2}"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1F5A09-4257-A945-B617-39714650FA27}" type="slidenum">
              <a:rPr lang="en-US" smtClean="0"/>
              <a:t>‹#›</a:t>
            </a:fld>
            <a:endParaRPr lang="en-US"/>
          </a:p>
        </p:txBody>
      </p:sp>
    </p:spTree>
    <p:extLst>
      <p:ext uri="{BB962C8B-B14F-4D97-AF65-F5344CB8AC3E}">
        <p14:creationId xmlns:p14="http://schemas.microsoft.com/office/powerpoint/2010/main" val="3015802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B6DD0E6-0228-2145-A968-16267A1106B2}" type="datetimeFigureOut">
              <a:rPr lang="en-US" smtClean="0"/>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1F5A09-4257-A945-B617-39714650FA27}" type="slidenum">
              <a:rPr lang="en-US" smtClean="0"/>
              <a:t>‹#›</a:t>
            </a:fld>
            <a:endParaRPr lang="en-US"/>
          </a:p>
        </p:txBody>
      </p:sp>
    </p:spTree>
    <p:extLst>
      <p:ext uri="{BB962C8B-B14F-4D97-AF65-F5344CB8AC3E}">
        <p14:creationId xmlns:p14="http://schemas.microsoft.com/office/powerpoint/2010/main" val="2609265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B6DD0E6-0228-2145-A968-16267A1106B2}" type="datetimeFigureOut">
              <a:rPr lang="en-US" smtClean="0"/>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1F5A09-4257-A945-B617-39714650FA27}" type="slidenum">
              <a:rPr lang="en-US" smtClean="0"/>
              <a:t>‹#›</a:t>
            </a:fld>
            <a:endParaRPr lang="en-US"/>
          </a:p>
        </p:txBody>
      </p:sp>
    </p:spTree>
    <p:extLst>
      <p:ext uri="{BB962C8B-B14F-4D97-AF65-F5344CB8AC3E}">
        <p14:creationId xmlns:p14="http://schemas.microsoft.com/office/powerpoint/2010/main" val="3816792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B6DD0E6-0228-2145-A968-16267A1106B2}" type="datetimeFigureOut">
              <a:rPr lang="en-US" smtClean="0"/>
              <a:t>11/3/2022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91F5A09-4257-A945-B617-39714650FA27}" type="slidenum">
              <a:rPr lang="en-US" smtClean="0"/>
              <a:t>‹#›</a:t>
            </a:fld>
            <a:endParaRPr lang="en-US"/>
          </a:p>
        </p:txBody>
      </p:sp>
    </p:spTree>
    <p:extLst>
      <p:ext uri="{BB962C8B-B14F-4D97-AF65-F5344CB8AC3E}">
        <p14:creationId xmlns:p14="http://schemas.microsoft.com/office/powerpoint/2010/main" val="1510635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B6DD0E6-0228-2145-A968-16267A1106B2}" type="datetimeFigureOut">
              <a:rPr lang="en-US" smtClean="0"/>
              <a:t>11/3/2022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91F5A09-4257-A945-B617-39714650FA27}" type="slidenum">
              <a:rPr lang="en-US" smtClean="0"/>
              <a:t>‹#›</a:t>
            </a:fld>
            <a:endParaRPr lang="en-US"/>
          </a:p>
        </p:txBody>
      </p:sp>
    </p:spTree>
    <p:extLst>
      <p:ext uri="{BB962C8B-B14F-4D97-AF65-F5344CB8AC3E}">
        <p14:creationId xmlns:p14="http://schemas.microsoft.com/office/powerpoint/2010/main" val="2971282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B6DD0E6-0228-2145-A968-16267A1106B2}"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1F5A09-4257-A945-B617-39714650FA27}" type="slidenum">
              <a:rPr lang="en-US" smtClean="0"/>
              <a:t>‹#›</a:t>
            </a:fld>
            <a:endParaRPr lang="en-US"/>
          </a:p>
        </p:txBody>
      </p:sp>
    </p:spTree>
    <p:extLst>
      <p:ext uri="{BB962C8B-B14F-4D97-AF65-F5344CB8AC3E}">
        <p14:creationId xmlns:p14="http://schemas.microsoft.com/office/powerpoint/2010/main" val="2919322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63527"/>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B6DD0E6-0228-2145-A968-16267A1106B2}" type="datetimeFigureOut">
              <a:rPr lang="en-US" smtClean="0"/>
              <a:t>11/3/2022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91F5A09-4257-A945-B617-39714650FA27}" type="slidenum">
              <a:rPr lang="en-US" smtClean="0"/>
              <a:t>‹#›</a:t>
            </a:fld>
            <a:endParaRPr lang="en-US"/>
          </a:p>
        </p:txBody>
      </p:sp>
    </p:spTree>
    <p:extLst>
      <p:ext uri="{BB962C8B-B14F-4D97-AF65-F5344CB8AC3E}">
        <p14:creationId xmlns:p14="http://schemas.microsoft.com/office/powerpoint/2010/main" val="42079916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userDrawn="1">
          <p15:clr>
            <a:srgbClr val="F26B43"/>
          </p15:clr>
        </p15:guide>
        <p15:guide id="4"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200.png"/><Relationship Id="rId1" Type="http://schemas.openxmlformats.org/officeDocument/2006/relationships/slideLayout" Target="../slideLayouts/slideLayout12.xml"/><Relationship Id="rId4" Type="http://schemas.openxmlformats.org/officeDocument/2006/relationships/image" Target="../media/image21.wmf"/></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package" Target="../embeddings/Microsoft_Visio_Drawing2.vsdx"/><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package" Target="../embeddings/Microsoft_Visio_Drawing21.vsdx"/><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24.wmf"/><Relationship Id="rId7" Type="http://schemas.openxmlformats.org/officeDocument/2006/relationships/image" Target="../media/image26.wmf"/><Relationship Id="rId2" Type="http://schemas.openxmlformats.org/officeDocument/2006/relationships/oleObject" Target="../embeddings/oleObject4.bin"/><Relationship Id="rId1" Type="http://schemas.openxmlformats.org/officeDocument/2006/relationships/slideLayout" Target="../slideLayouts/slideLayout12.xml"/><Relationship Id="rId6" Type="http://schemas.openxmlformats.org/officeDocument/2006/relationships/oleObject" Target="../embeddings/oleObject6.bin"/><Relationship Id="rId11" Type="http://schemas.openxmlformats.org/officeDocument/2006/relationships/image" Target="../media/image28.wmf"/><Relationship Id="rId5" Type="http://schemas.openxmlformats.org/officeDocument/2006/relationships/image" Target="../media/image25.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27.wmf"/></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package" Target="../embeddings/Microsoft_Visio_Drawing22.vsdx"/><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34.wmf"/><Relationship Id="rId3" Type="http://schemas.openxmlformats.org/officeDocument/2006/relationships/image" Target="../media/image29.wmf"/><Relationship Id="rId7" Type="http://schemas.openxmlformats.org/officeDocument/2006/relationships/image" Target="../media/image31.wmf"/><Relationship Id="rId12" Type="http://schemas.openxmlformats.org/officeDocument/2006/relationships/oleObject" Target="../embeddings/oleObject14.bin"/><Relationship Id="rId2" Type="http://schemas.openxmlformats.org/officeDocument/2006/relationships/oleObject" Target="../embeddings/oleObject9.bin"/><Relationship Id="rId1" Type="http://schemas.openxmlformats.org/officeDocument/2006/relationships/slideLayout" Target="../slideLayouts/slideLayout12.xml"/><Relationship Id="rId6" Type="http://schemas.openxmlformats.org/officeDocument/2006/relationships/oleObject" Target="../embeddings/oleObject11.bin"/><Relationship Id="rId11" Type="http://schemas.openxmlformats.org/officeDocument/2006/relationships/image" Target="../media/image33.wmf"/><Relationship Id="rId5" Type="http://schemas.openxmlformats.org/officeDocument/2006/relationships/image" Target="../media/image30.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32.wmf"/></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4.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www.stat.berkeley.edu/~breiman/"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www-stat.stanford.edu/~olshen/" TargetMode="External"/><Relationship Id="rId4" Type="http://schemas.openxmlformats.org/officeDocument/2006/relationships/hyperlink" Target="http://www-stat.stanford.edu/~jhf/"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7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5"/>
          <p:cNvSpPr txBox="1"/>
          <p:nvPr/>
        </p:nvSpPr>
        <p:spPr>
          <a:xfrm>
            <a:off x="4600824" y="4507760"/>
            <a:ext cx="6324102" cy="1015663"/>
          </a:xfrm>
          <a:prstGeom prst="rect">
            <a:avLst/>
          </a:prstGeom>
          <a:noFill/>
        </p:spPr>
        <p:txBody>
          <a:bodyPr wrap="square" rtlCol="0">
            <a:spAutoFit/>
          </a:bodyPr>
          <a:lstStyle/>
          <a:p>
            <a:r>
              <a:rPr lang="zh-CN" altLang="en-US" sz="6000">
                <a:latin typeface="微软雅黑" panose="020B0503020204020204" pitchFamily="34" charset="-122"/>
                <a:ea typeface="微软雅黑" panose="020B0503020204020204" pitchFamily="34" charset="-122"/>
              </a:rPr>
              <a:t>第八章</a:t>
            </a:r>
            <a:r>
              <a:rPr lang="en-US" altLang="zh-CN" sz="6000">
                <a:latin typeface="微软雅黑" panose="020B0503020204020204" pitchFamily="34" charset="-122"/>
                <a:ea typeface="微软雅黑" panose="020B0503020204020204" pitchFamily="34" charset="-122"/>
              </a:rPr>
              <a:t>  </a:t>
            </a:r>
            <a:r>
              <a:rPr lang="ja-JP" altLang="en-US" sz="6000">
                <a:latin typeface="微软雅黑" panose="020B0503020204020204" pitchFamily="34" charset="-122"/>
                <a:ea typeface="微软雅黑" panose="020B0503020204020204" pitchFamily="34" charset="-122"/>
              </a:rPr>
              <a:t>决策树</a:t>
            </a:r>
            <a:endParaRPr lang="zh-CN" altLang="en-US" sz="6000" dirty="0">
              <a:latin typeface="微软雅黑" panose="020B0503020204020204" pitchFamily="34" charset="-122"/>
              <a:ea typeface="微软雅黑" panose="020B0503020204020204" pitchFamily="34" charset="-122"/>
              <a:cs typeface="PingFang SC Light" charset="-122"/>
            </a:endParaRPr>
          </a:p>
        </p:txBody>
      </p:sp>
      <p:sp>
        <p:nvSpPr>
          <p:cNvPr id="10" name="矩形 9"/>
          <p:cNvSpPr/>
          <p:nvPr/>
        </p:nvSpPr>
        <p:spPr>
          <a:xfrm>
            <a:off x="10181131" y="5523423"/>
            <a:ext cx="318257" cy="318257"/>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 name="直接连接符 6"/>
          <p:cNvCxnSpPr/>
          <p:nvPr/>
        </p:nvCxnSpPr>
        <p:spPr>
          <a:xfrm>
            <a:off x="6874960" y="5834491"/>
            <a:ext cx="3306170" cy="0"/>
          </a:xfrm>
          <a:prstGeom prst="line">
            <a:avLst/>
          </a:prstGeom>
          <a:ln w="19050">
            <a:solidFill>
              <a:srgbClr val="782C73"/>
            </a:solidFill>
          </a:ln>
        </p:spPr>
        <p:style>
          <a:lnRef idx="1">
            <a:schemeClr val="accent1"/>
          </a:lnRef>
          <a:fillRef idx="0">
            <a:schemeClr val="accent1"/>
          </a:fillRef>
          <a:effectRef idx="0">
            <a:schemeClr val="accent1"/>
          </a:effectRef>
          <a:fontRef idx="minor">
            <a:schemeClr val="tx1"/>
          </a:fontRef>
        </p:style>
      </p:cxnSp>
      <p:sp>
        <p:nvSpPr>
          <p:cNvPr id="2" name="TextBox 5">
            <a:extLst>
              <a:ext uri="{FF2B5EF4-FFF2-40B4-BE49-F238E27FC236}">
                <a16:creationId xmlns:a16="http://schemas.microsoft.com/office/drawing/2014/main" id="{407B70A3-31C9-1976-521E-90E4ABB6445A}"/>
              </a:ext>
            </a:extLst>
          </p:cNvPr>
          <p:cNvSpPr txBox="1"/>
          <p:nvPr/>
        </p:nvSpPr>
        <p:spPr>
          <a:xfrm>
            <a:off x="619374" y="515676"/>
            <a:ext cx="7324476" cy="1015663"/>
          </a:xfrm>
          <a:prstGeom prst="rect">
            <a:avLst/>
          </a:prstGeom>
          <a:noFill/>
        </p:spPr>
        <p:txBody>
          <a:bodyPr wrap="square" rtlCol="0">
            <a:spAutoFit/>
          </a:bodyPr>
          <a:lstStyle/>
          <a:p>
            <a:r>
              <a:rPr lang="zh-CN" altLang="en-US" sz="6000">
                <a:latin typeface="微软雅黑" panose="020B0503020204020204" pitchFamily="34" charset="-122"/>
                <a:ea typeface="微软雅黑" panose="020B0503020204020204" pitchFamily="34" charset="-122"/>
                <a:cs typeface="PingFang SC Light" charset="-122"/>
              </a:rPr>
              <a:t>机器学习与金融应用</a:t>
            </a:r>
            <a:endParaRPr lang="zh-CN" altLang="en-US" sz="6000" dirty="0">
              <a:latin typeface="微软雅黑" panose="020B0503020204020204" pitchFamily="34" charset="-122"/>
              <a:ea typeface="微软雅黑" panose="020B0503020204020204" pitchFamily="34" charset="-122"/>
              <a:cs typeface="PingFang SC Light" charset="-122"/>
            </a:endParaRPr>
          </a:p>
        </p:txBody>
      </p:sp>
      <p:pic>
        <p:nvPicPr>
          <p:cNvPr id="1026" name="Picture 2">
            <a:extLst>
              <a:ext uri="{FF2B5EF4-FFF2-40B4-BE49-F238E27FC236}">
                <a16:creationId xmlns:a16="http://schemas.microsoft.com/office/drawing/2014/main" id="{885F2416-42B3-8C9C-69AB-72C218263C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374" y="2038350"/>
            <a:ext cx="3300413" cy="4400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7" name="Text Box 7"/>
          <p:cNvSpPr txBox="1">
            <a:spLocks noChangeArrowheads="1"/>
          </p:cNvSpPr>
          <p:nvPr/>
        </p:nvSpPr>
        <p:spPr bwMode="auto">
          <a:xfrm>
            <a:off x="-1044624" y="4077072"/>
            <a:ext cx="607859" cy="369332"/>
          </a:xfrm>
          <a:prstGeom prst="rect">
            <a:avLst/>
          </a:prstGeom>
          <a:noFill/>
          <a:ln>
            <a:noFill/>
          </a:ln>
          <a:effectLst/>
        </p:spPr>
        <p:txBody>
          <a:bodyPr wrap="none">
            <a:spAutoFit/>
          </a:bodyPr>
          <a:lstStyle/>
          <a:p>
            <a:r>
              <a:rPr lang="en-US" altLang="zh-CN" dirty="0"/>
              <a:t>        </a:t>
            </a:r>
            <a:endParaRPr lang="zh-CN" altLang="en-US" dirty="0"/>
          </a:p>
        </p:txBody>
      </p:sp>
      <p:sp>
        <p:nvSpPr>
          <p:cNvPr id="3" name="内容占位符 2"/>
          <p:cNvSpPr>
            <a:spLocks noGrp="1"/>
          </p:cNvSpPr>
          <p:nvPr>
            <p:ph idx="1"/>
          </p:nvPr>
        </p:nvSpPr>
        <p:spPr>
          <a:xfrm>
            <a:off x="747500" y="1162844"/>
            <a:ext cx="10939675" cy="4839816"/>
          </a:xfrm>
        </p:spPr>
        <p:txBody>
          <a:bodyPr>
            <a:noAutofit/>
          </a:bodyPr>
          <a:lstStyle/>
          <a:p>
            <a:pPr algn="just"/>
            <a:r>
              <a:rPr lang="zh-CN" altLang="en-US" sz="2400" dirty="0"/>
              <a:t>与决策树相关的重要算法包括：</a:t>
            </a:r>
            <a:endParaRPr lang="en-US" altLang="zh-CN" sz="2400" dirty="0"/>
          </a:p>
          <a:p>
            <a:pPr lvl="1" algn="just"/>
            <a:r>
              <a:rPr lang="en-US" altLang="zh-CN" sz="2400" dirty="0"/>
              <a:t>CLS, ID3</a:t>
            </a:r>
            <a:r>
              <a:rPr lang="zh-CN" altLang="en-US" sz="2400" dirty="0"/>
              <a:t>，</a:t>
            </a:r>
            <a:r>
              <a:rPr lang="en-US" altLang="zh-CN" sz="2400" dirty="0"/>
              <a:t>C4.5</a:t>
            </a:r>
            <a:r>
              <a:rPr lang="zh-CN" altLang="en-US" sz="2400" dirty="0"/>
              <a:t>，</a:t>
            </a:r>
            <a:r>
              <a:rPr lang="en-US" altLang="zh-CN" sz="2400" dirty="0"/>
              <a:t>CART</a:t>
            </a:r>
          </a:p>
          <a:p>
            <a:pPr algn="just"/>
            <a:r>
              <a:rPr lang="zh-CN" altLang="en-US" sz="2400" dirty="0"/>
              <a:t>算法的发展过程</a:t>
            </a:r>
            <a:endParaRPr lang="en-US" altLang="zh-CN" sz="2400" dirty="0"/>
          </a:p>
          <a:p>
            <a:pPr lvl="1" algn="just"/>
            <a:r>
              <a:rPr lang="en-US" altLang="zh-CN" sz="2400" dirty="0" err="1"/>
              <a:t>Hunt,Marin</a:t>
            </a:r>
            <a:r>
              <a:rPr lang="zh-CN" altLang="en-US" sz="2400" dirty="0"/>
              <a:t>和</a:t>
            </a:r>
            <a:r>
              <a:rPr lang="en-US" altLang="zh-CN" sz="2400" dirty="0"/>
              <a:t>Stone </a:t>
            </a:r>
            <a:r>
              <a:rPr lang="zh-CN" altLang="en-US" sz="2400" dirty="0"/>
              <a:t>于</a:t>
            </a:r>
            <a:r>
              <a:rPr lang="en-US" altLang="zh-CN" sz="2400" dirty="0"/>
              <a:t>1966</a:t>
            </a:r>
            <a:r>
              <a:rPr lang="zh-CN" altLang="en-US" sz="2400" dirty="0"/>
              <a:t>年研制的</a:t>
            </a:r>
            <a:r>
              <a:rPr lang="en-US" altLang="zh-CN" sz="2400" dirty="0"/>
              <a:t>CLS</a:t>
            </a:r>
            <a:r>
              <a:rPr lang="zh-CN" altLang="en-US" sz="2400" dirty="0"/>
              <a:t>学习系统，用于学习</a:t>
            </a:r>
            <a:r>
              <a:rPr lang="zh-CN" altLang="en-US" sz="2400"/>
              <a:t>单个概念</a:t>
            </a:r>
            <a:r>
              <a:rPr lang="zh-CN" altLang="en-US" sz="2400" dirty="0"/>
              <a:t>。</a:t>
            </a:r>
          </a:p>
          <a:p>
            <a:pPr lvl="1" algn="just"/>
            <a:r>
              <a:rPr lang="en-US" altLang="zh-CN" sz="2400" dirty="0"/>
              <a:t>1979</a:t>
            </a:r>
            <a:r>
              <a:rPr lang="zh-CN" altLang="en-US" sz="2400" dirty="0"/>
              <a:t>年</a:t>
            </a:r>
            <a:r>
              <a:rPr lang="en-US" altLang="zh-CN" sz="2400" dirty="0"/>
              <a:t>, J.R. Quinlan </a:t>
            </a:r>
            <a:r>
              <a:rPr lang="zh-CN" altLang="en-US" sz="2400" dirty="0"/>
              <a:t>给出</a:t>
            </a:r>
            <a:r>
              <a:rPr lang="en-US" altLang="zh-CN" sz="2400" dirty="0"/>
              <a:t>ID3</a:t>
            </a:r>
            <a:r>
              <a:rPr lang="zh-CN" altLang="en-US" sz="2400" dirty="0"/>
              <a:t>算法，并在</a:t>
            </a:r>
            <a:r>
              <a:rPr lang="en-US" altLang="zh-CN" sz="2400" dirty="0"/>
              <a:t>1983</a:t>
            </a:r>
            <a:r>
              <a:rPr lang="zh-CN" altLang="en-US" sz="2400" dirty="0"/>
              <a:t>年和</a:t>
            </a:r>
            <a:r>
              <a:rPr lang="en-US" altLang="zh-CN" sz="2400" dirty="0"/>
              <a:t>1986</a:t>
            </a:r>
            <a:r>
              <a:rPr lang="zh-CN" altLang="en-US" sz="2400" dirty="0"/>
              <a:t>年对</a:t>
            </a:r>
            <a:r>
              <a:rPr lang="en-US" altLang="zh-CN" sz="2400" dirty="0"/>
              <a:t>ID3 </a:t>
            </a:r>
            <a:r>
              <a:rPr lang="zh-CN" altLang="en-US" sz="2400" dirty="0"/>
              <a:t>进行了总结和简化，使其成为决策树学习算法的典型。</a:t>
            </a:r>
          </a:p>
          <a:p>
            <a:pPr lvl="1" algn="just"/>
            <a:r>
              <a:rPr lang="en-US" altLang="zh-CN" sz="2400" dirty="0" err="1"/>
              <a:t>Schlimmer</a:t>
            </a:r>
            <a:r>
              <a:rPr lang="en-US" altLang="zh-CN" sz="2400" dirty="0"/>
              <a:t> </a:t>
            </a:r>
            <a:r>
              <a:rPr lang="zh-CN" altLang="en-US" sz="2400" dirty="0"/>
              <a:t>和</a:t>
            </a:r>
            <a:r>
              <a:rPr lang="en-US" altLang="zh-CN" sz="2400" dirty="0"/>
              <a:t>Fisher </a:t>
            </a:r>
            <a:r>
              <a:rPr lang="zh-CN" altLang="en-US" sz="2400" dirty="0"/>
              <a:t>于</a:t>
            </a:r>
            <a:r>
              <a:rPr lang="en-US" altLang="zh-CN" sz="2400" dirty="0"/>
              <a:t>1986</a:t>
            </a:r>
            <a:r>
              <a:rPr lang="zh-CN" altLang="en-US" sz="2400" dirty="0"/>
              <a:t>年对</a:t>
            </a:r>
            <a:r>
              <a:rPr lang="en-US" altLang="zh-CN" sz="2400" dirty="0"/>
              <a:t>ID3</a:t>
            </a:r>
            <a:r>
              <a:rPr lang="zh-CN" altLang="en-US" sz="2400" dirty="0"/>
              <a:t>进行改造，在每个可能的决策树节点创建缓冲区，使决策树可以递增式生成，得到</a:t>
            </a:r>
            <a:r>
              <a:rPr lang="en-US" altLang="zh-CN" sz="2400" dirty="0"/>
              <a:t>ID4</a:t>
            </a:r>
            <a:r>
              <a:rPr lang="zh-CN" altLang="en-US" sz="2400" dirty="0"/>
              <a:t>算法。</a:t>
            </a:r>
          </a:p>
          <a:p>
            <a:pPr lvl="1" algn="just"/>
            <a:r>
              <a:rPr lang="en-US" altLang="zh-CN" sz="2400" dirty="0"/>
              <a:t>1988</a:t>
            </a:r>
            <a:r>
              <a:rPr lang="zh-CN" altLang="en-US" sz="2400" dirty="0"/>
              <a:t>年，</a:t>
            </a:r>
            <a:r>
              <a:rPr lang="en-US" altLang="zh-CN" sz="2400" dirty="0" err="1"/>
              <a:t>Utgoff</a:t>
            </a:r>
            <a:r>
              <a:rPr lang="en-US" altLang="zh-CN" sz="2400" dirty="0"/>
              <a:t> </a:t>
            </a:r>
            <a:r>
              <a:rPr lang="zh-CN" altLang="en-US" sz="2400" dirty="0"/>
              <a:t>在</a:t>
            </a:r>
            <a:r>
              <a:rPr lang="en-US" altLang="zh-CN" sz="2400" dirty="0"/>
              <a:t>ID4</a:t>
            </a:r>
            <a:r>
              <a:rPr lang="zh-CN" altLang="en-US" sz="2400" dirty="0"/>
              <a:t>基础上提出了</a:t>
            </a:r>
            <a:r>
              <a:rPr lang="en-US" altLang="zh-CN" sz="2400" dirty="0"/>
              <a:t>ID5</a:t>
            </a:r>
            <a:r>
              <a:rPr lang="zh-CN" altLang="en-US" sz="2400" dirty="0"/>
              <a:t>学习算法，进一步提高了效率。</a:t>
            </a:r>
          </a:p>
          <a:p>
            <a:pPr lvl="1" algn="just"/>
            <a:r>
              <a:rPr lang="en-US" altLang="zh-CN" sz="2400" dirty="0"/>
              <a:t>1993</a:t>
            </a:r>
            <a:r>
              <a:rPr lang="zh-CN" altLang="en-US" sz="2400" dirty="0"/>
              <a:t>年，</a:t>
            </a:r>
            <a:r>
              <a:rPr lang="en-US" altLang="zh-CN" sz="2400" dirty="0"/>
              <a:t>Quinlan </a:t>
            </a:r>
            <a:r>
              <a:rPr lang="zh-CN" altLang="en-US" sz="2400" dirty="0"/>
              <a:t>进一步发展了</a:t>
            </a:r>
            <a:r>
              <a:rPr lang="en-US" altLang="zh-CN" sz="2400" dirty="0"/>
              <a:t>ID3</a:t>
            </a:r>
            <a:r>
              <a:rPr lang="zh-CN" altLang="en-US" sz="2400" dirty="0"/>
              <a:t>算法，改进成</a:t>
            </a:r>
            <a:r>
              <a:rPr lang="en-US" altLang="zh-CN" sz="2400" dirty="0"/>
              <a:t>C4.5</a:t>
            </a:r>
            <a:r>
              <a:rPr lang="zh-CN" altLang="en-US" sz="2400" dirty="0"/>
              <a:t>算法。</a:t>
            </a:r>
            <a:endParaRPr lang="en-US" altLang="zh-CN" sz="2400" dirty="0"/>
          </a:p>
          <a:p>
            <a:pPr lvl="1" algn="just"/>
            <a:r>
              <a:rPr lang="zh-CN" altLang="en-US" sz="2400" dirty="0"/>
              <a:t>另一类决策树算法为</a:t>
            </a:r>
            <a:r>
              <a:rPr lang="en-US" altLang="zh-CN" sz="2400" dirty="0"/>
              <a:t>CART</a:t>
            </a:r>
            <a:r>
              <a:rPr lang="zh-CN" altLang="en-US" sz="2400" dirty="0"/>
              <a:t>，与</a:t>
            </a:r>
            <a:r>
              <a:rPr lang="en-US" altLang="zh-CN" sz="2400" dirty="0"/>
              <a:t>C4.5</a:t>
            </a:r>
            <a:r>
              <a:rPr lang="zh-CN" altLang="en-US" sz="2400" dirty="0"/>
              <a:t>不同的是，</a:t>
            </a:r>
            <a:r>
              <a:rPr lang="en-US" altLang="zh-CN" sz="2400" dirty="0"/>
              <a:t>CART</a:t>
            </a:r>
            <a:r>
              <a:rPr lang="zh-CN" altLang="en-US" sz="2400" dirty="0"/>
              <a:t>的决策树由二元逻辑问题生成，每个树节点只有两个分枝，分别包括学习实例的正例与反例。</a:t>
            </a:r>
          </a:p>
          <a:p>
            <a:pPr lvl="1" algn="just"/>
            <a:endParaRPr lang="en-US" altLang="zh-CN" sz="2000" dirty="0"/>
          </a:p>
          <a:p>
            <a:pPr lvl="1" algn="just"/>
            <a:endParaRPr lang="zh-CN" altLang="en-US" sz="2000" dirty="0"/>
          </a:p>
        </p:txBody>
      </p:sp>
      <p:sp>
        <p:nvSpPr>
          <p:cNvPr id="5" name="标题 1"/>
          <p:cNvSpPr txBox="1"/>
          <p:nvPr/>
        </p:nvSpPr>
        <p:spPr>
          <a:xfrm>
            <a:off x="169252" y="354012"/>
            <a:ext cx="10515600" cy="808832"/>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决策树算法</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9" name="Text Box 9"/>
          <p:cNvSpPr txBox="1">
            <a:spLocks noChangeArrowheads="1"/>
          </p:cNvSpPr>
          <p:nvPr/>
        </p:nvSpPr>
        <p:spPr bwMode="auto">
          <a:xfrm>
            <a:off x="1631951" y="2060575"/>
            <a:ext cx="607859" cy="923330"/>
          </a:xfrm>
          <a:prstGeom prst="rect">
            <a:avLst/>
          </a:prstGeom>
          <a:noFill/>
          <a:ln>
            <a:noFill/>
          </a:ln>
          <a:effectLst/>
        </p:spPr>
        <p:txBody>
          <a:bodyPr wrap="none">
            <a:spAutoFit/>
          </a:bodyPr>
          <a:lstStyle/>
          <a:p>
            <a:r>
              <a:rPr lang="en-US" altLang="zh-CN" dirty="0"/>
              <a:t>        </a:t>
            </a:r>
            <a:endParaRPr lang="zh-CN" altLang="en-US" dirty="0"/>
          </a:p>
          <a:p>
            <a:r>
              <a:rPr lang="zh-CN" altLang="en-US" dirty="0"/>
              <a:t>  </a:t>
            </a:r>
          </a:p>
          <a:p>
            <a:r>
              <a:rPr lang="zh-CN" altLang="en-US" dirty="0"/>
              <a:t>        </a:t>
            </a:r>
          </a:p>
        </p:txBody>
      </p:sp>
      <p:sp>
        <p:nvSpPr>
          <p:cNvPr id="8" name="标题 1"/>
          <p:cNvSpPr txBox="1"/>
          <p:nvPr/>
        </p:nvSpPr>
        <p:spPr>
          <a:xfrm>
            <a:off x="1898258" y="297329"/>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p>
        </p:txBody>
      </p:sp>
      <p:sp>
        <p:nvSpPr>
          <p:cNvPr id="3" name="内容占位符 2"/>
          <p:cNvSpPr>
            <a:spLocks noGrp="1"/>
          </p:cNvSpPr>
          <p:nvPr>
            <p:ph idx="1"/>
          </p:nvPr>
        </p:nvSpPr>
        <p:spPr>
          <a:xfrm>
            <a:off x="940557" y="1205379"/>
            <a:ext cx="10765668" cy="4839816"/>
          </a:xfrm>
        </p:spPr>
        <p:txBody>
          <a:bodyPr>
            <a:normAutofit/>
          </a:bodyPr>
          <a:lstStyle/>
          <a:p>
            <a:r>
              <a:rPr lang="en-US" altLang="zh-CN" sz="3200" dirty="0"/>
              <a:t>CLS</a:t>
            </a:r>
            <a:r>
              <a:rPr lang="zh-CN" altLang="en-US" sz="3200" dirty="0"/>
              <a:t>（</a:t>
            </a:r>
            <a:r>
              <a:rPr lang="en-US" altLang="zh-CN" sz="3200" dirty="0"/>
              <a:t>Concept Learning System</a:t>
            </a:r>
            <a:r>
              <a:rPr lang="zh-CN" altLang="en-US" sz="3200" dirty="0"/>
              <a:t>）算法</a:t>
            </a:r>
          </a:p>
          <a:p>
            <a:pPr lvl="1"/>
            <a:r>
              <a:rPr lang="en-US" altLang="zh-CN" sz="2800" dirty="0"/>
              <a:t>CLS</a:t>
            </a:r>
            <a:r>
              <a:rPr lang="zh-CN" altLang="en-US" sz="2800" dirty="0"/>
              <a:t>算法是早期的决策树学习算法。它是许多决策树学习算法的基础</a:t>
            </a:r>
            <a:endParaRPr lang="en-US" altLang="zh-CN" sz="2800" dirty="0"/>
          </a:p>
          <a:p>
            <a:r>
              <a:rPr lang="en-US" altLang="zh-CN" sz="3200" dirty="0"/>
              <a:t>CLS</a:t>
            </a:r>
            <a:r>
              <a:rPr lang="zh-CN" altLang="en-US" sz="3200" dirty="0"/>
              <a:t>基本思想</a:t>
            </a:r>
          </a:p>
          <a:p>
            <a:pPr lvl="1"/>
            <a:r>
              <a:rPr lang="zh-CN" altLang="en-US" sz="2800" dirty="0"/>
              <a:t>从一棵空决策树开始，选择某一属性（分类属性）作为测试属性。该测试属性对应决策树中的决策结点。根据该属性的值的不同，可将训练样本分成相应的子集：</a:t>
            </a:r>
            <a:endParaRPr lang="en-US" altLang="zh-CN" sz="2800" dirty="0"/>
          </a:p>
          <a:p>
            <a:pPr lvl="2"/>
            <a:r>
              <a:rPr lang="zh-CN" altLang="en-US" sz="2400" dirty="0"/>
              <a:t>如果该子集为空，或该子集中的样本属于同一个类，则该子集为叶结点，</a:t>
            </a:r>
            <a:endParaRPr lang="en-US" altLang="zh-CN" sz="2400" dirty="0"/>
          </a:p>
          <a:p>
            <a:pPr lvl="2"/>
            <a:r>
              <a:rPr lang="zh-CN" altLang="en-US" sz="2400" dirty="0"/>
              <a:t>否则该子集对应于决策树的内部结点，即测试结点，需要选择一个新的分类属性对该子集进行划分，直到所有的子集都为空或者属于同一类。</a:t>
            </a:r>
          </a:p>
          <a:p>
            <a:pPr lvl="1"/>
            <a:endParaRPr lang="zh-CN" altLang="en-US" dirty="0"/>
          </a:p>
        </p:txBody>
      </p:sp>
      <p:sp>
        <p:nvSpPr>
          <p:cNvPr id="5" name="标题 1"/>
          <p:cNvSpPr txBox="1"/>
          <p:nvPr/>
        </p:nvSpPr>
        <p:spPr>
          <a:xfrm>
            <a:off x="369277" y="265112"/>
            <a:ext cx="10515600" cy="897732"/>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a:t>
            </a:r>
            <a:r>
              <a:rPr lang="en-US" altLang="zh-CN" dirty="0"/>
              <a:t>CLS</a:t>
            </a:r>
            <a:r>
              <a:rPr lang="zh-CN" altLang="en-US" dirty="0"/>
              <a:t>算法</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9811" name="Group 67"/>
          <p:cNvGraphicFramePr>
            <a:graphicFrameLocks noGrp="1"/>
          </p:cNvGraphicFramePr>
          <p:nvPr>
            <p:extLst>
              <p:ext uri="{D42A27DB-BD31-4B8C-83A1-F6EECF244321}">
                <p14:modId xmlns:p14="http://schemas.microsoft.com/office/powerpoint/2010/main" val="3362533051"/>
              </p:ext>
            </p:extLst>
          </p:nvPr>
        </p:nvGraphicFramePr>
        <p:xfrm>
          <a:off x="912244" y="1760923"/>
          <a:ext cx="7632700" cy="3914779"/>
        </p:xfrm>
        <a:graphic>
          <a:graphicData uri="http://schemas.openxmlformats.org/drawingml/2006/table">
            <a:tbl>
              <a:tblPr/>
              <a:tblGrid>
                <a:gridCol w="1908175">
                  <a:extLst>
                    <a:ext uri="{9D8B030D-6E8A-4147-A177-3AD203B41FA5}">
                      <a16:colId xmlns:a16="http://schemas.microsoft.com/office/drawing/2014/main" val="20000"/>
                    </a:ext>
                  </a:extLst>
                </a:gridCol>
                <a:gridCol w="1909763">
                  <a:extLst>
                    <a:ext uri="{9D8B030D-6E8A-4147-A177-3AD203B41FA5}">
                      <a16:colId xmlns:a16="http://schemas.microsoft.com/office/drawing/2014/main" val="20001"/>
                    </a:ext>
                  </a:extLst>
                </a:gridCol>
                <a:gridCol w="1906587">
                  <a:extLst>
                    <a:ext uri="{9D8B030D-6E8A-4147-A177-3AD203B41FA5}">
                      <a16:colId xmlns:a16="http://schemas.microsoft.com/office/drawing/2014/main" val="20002"/>
                    </a:ext>
                  </a:extLst>
                </a:gridCol>
                <a:gridCol w="1908175">
                  <a:extLst>
                    <a:ext uri="{9D8B030D-6E8A-4147-A177-3AD203B41FA5}">
                      <a16:colId xmlns:a16="http://schemas.microsoft.com/office/drawing/2014/main" val="20003"/>
                    </a:ext>
                  </a:extLst>
                </a:gridCol>
              </a:tblGrid>
              <a:tr h="4333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人员</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眼睛颜色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头发颜色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所属人种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33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黄种人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60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蓝色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白种人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33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灰色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白种人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33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蓝色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红色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白种人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33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灰色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红色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白种人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33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混血</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3497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灰色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混血</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333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蓝色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混血</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9" name="标题 1"/>
          <p:cNvSpPr txBox="1"/>
          <p:nvPr/>
        </p:nvSpPr>
        <p:spPr>
          <a:xfrm>
            <a:off x="1898258" y="404664"/>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p>
        </p:txBody>
      </p:sp>
      <p:sp>
        <p:nvSpPr>
          <p:cNvPr id="4" name="标题 1"/>
          <p:cNvSpPr txBox="1"/>
          <p:nvPr/>
        </p:nvSpPr>
        <p:spPr>
          <a:xfrm>
            <a:off x="254977" y="220662"/>
            <a:ext cx="10515600" cy="942182"/>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a:t>
            </a:r>
            <a:r>
              <a:rPr lang="en-US" altLang="zh-CN" dirty="0"/>
              <a:t>CLS</a:t>
            </a:r>
            <a:r>
              <a:rPr lang="zh-CN" altLang="en-US" dirty="0"/>
              <a:t>算法</a:t>
            </a:r>
          </a:p>
        </p:txBody>
      </p:sp>
      <p:pic>
        <p:nvPicPr>
          <p:cNvPr id="3074" name="Picture 2">
            <a:extLst>
              <a:ext uri="{FF2B5EF4-FFF2-40B4-BE49-F238E27FC236}">
                <a16:creationId xmlns:a16="http://schemas.microsoft.com/office/drawing/2014/main" id="{85A2D26A-20E3-1953-5CB1-86438C3AB7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198" y="570452"/>
            <a:ext cx="3341615" cy="25062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0828" name="Group 60"/>
          <p:cNvGraphicFramePr>
            <a:graphicFrameLocks noGrp="1"/>
          </p:cNvGraphicFramePr>
          <p:nvPr>
            <p:extLst>
              <p:ext uri="{D42A27DB-BD31-4B8C-83A1-F6EECF244321}">
                <p14:modId xmlns:p14="http://schemas.microsoft.com/office/powerpoint/2010/main" val="1640502388"/>
              </p:ext>
            </p:extLst>
          </p:nvPr>
        </p:nvGraphicFramePr>
        <p:xfrm>
          <a:off x="1020763" y="1702395"/>
          <a:ext cx="4248150" cy="4121471"/>
        </p:xfrm>
        <a:graphic>
          <a:graphicData uri="http://schemas.openxmlformats.org/drawingml/2006/table">
            <a:tbl>
              <a:tblPr/>
              <a:tblGrid>
                <a:gridCol w="792162">
                  <a:extLst>
                    <a:ext uri="{9D8B030D-6E8A-4147-A177-3AD203B41FA5}">
                      <a16:colId xmlns:a16="http://schemas.microsoft.com/office/drawing/2014/main" val="20000"/>
                    </a:ext>
                  </a:extLst>
                </a:gridCol>
                <a:gridCol w="1333500">
                  <a:extLst>
                    <a:ext uri="{9D8B030D-6E8A-4147-A177-3AD203B41FA5}">
                      <a16:colId xmlns:a16="http://schemas.microsoft.com/office/drawing/2014/main" val="20001"/>
                    </a:ext>
                  </a:extLst>
                </a:gridCol>
                <a:gridCol w="1060450">
                  <a:extLst>
                    <a:ext uri="{9D8B030D-6E8A-4147-A177-3AD203B41FA5}">
                      <a16:colId xmlns:a16="http://schemas.microsoft.com/office/drawing/2014/main" val="20002"/>
                    </a:ext>
                  </a:extLst>
                </a:gridCol>
                <a:gridCol w="1062038">
                  <a:extLst>
                    <a:ext uri="{9D8B030D-6E8A-4147-A177-3AD203B41FA5}">
                      <a16:colId xmlns:a16="http://schemas.microsoft.com/office/drawing/2014/main" val="20003"/>
                    </a:ext>
                  </a:extLst>
                </a:gridCol>
              </a:tblGrid>
              <a:tr h="4333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人员</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眼睛颜色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头发颜色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所属人种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33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黄种人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60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蓝色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白种人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33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灰色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白种人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33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蓝色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红色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白种人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33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灰色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红色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白种人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33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混血</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3497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灰色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混血</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333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蓝色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混血</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800830" name="Text Box 62"/>
          <p:cNvSpPr txBox="1">
            <a:spLocks noChangeArrowheads="1"/>
          </p:cNvSpPr>
          <p:nvPr/>
        </p:nvSpPr>
        <p:spPr bwMode="auto">
          <a:xfrm>
            <a:off x="1533558" y="1209496"/>
            <a:ext cx="2031325" cy="461665"/>
          </a:xfrm>
          <a:prstGeom prst="rect">
            <a:avLst/>
          </a:prstGeom>
          <a:noFill/>
          <a:ln>
            <a:noFill/>
          </a:ln>
          <a:effectLst/>
        </p:spPr>
        <p:txBody>
          <a:bodyPr wrap="none">
            <a:spAutoFit/>
          </a:bodyPr>
          <a:lstStyle/>
          <a:p>
            <a:r>
              <a:rPr lang="zh-CN" altLang="en-US" sz="2400" dirty="0"/>
              <a:t>决策树的构建</a:t>
            </a:r>
          </a:p>
        </p:txBody>
      </p:sp>
      <p:sp>
        <p:nvSpPr>
          <p:cNvPr id="800831" name="Oval 63"/>
          <p:cNvSpPr>
            <a:spLocks noChangeArrowheads="1"/>
          </p:cNvSpPr>
          <p:nvPr/>
        </p:nvSpPr>
        <p:spPr bwMode="auto">
          <a:xfrm>
            <a:off x="7680326" y="1773239"/>
            <a:ext cx="1584325" cy="719137"/>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眼睛颜色</a:t>
            </a:r>
          </a:p>
        </p:txBody>
      </p:sp>
      <p:sp>
        <p:nvSpPr>
          <p:cNvPr id="800833" name="Line 65"/>
          <p:cNvSpPr>
            <a:spLocks noChangeShapeType="1"/>
          </p:cNvSpPr>
          <p:nvPr/>
        </p:nvSpPr>
        <p:spPr bwMode="auto">
          <a:xfrm flipH="1">
            <a:off x="6888164" y="2492376"/>
            <a:ext cx="1584325" cy="504825"/>
          </a:xfrm>
          <a:prstGeom prst="line">
            <a:avLst/>
          </a:prstGeom>
          <a:noFill/>
          <a:ln w="9525">
            <a:solidFill>
              <a:schemeClr val="tx1"/>
            </a:solidFill>
            <a:round/>
          </a:ln>
          <a:effectLst/>
        </p:spPr>
        <p:txBody>
          <a:bodyPr/>
          <a:lstStyle/>
          <a:p>
            <a:endParaRPr lang="zh-CN" altLang="en-US"/>
          </a:p>
        </p:txBody>
      </p:sp>
      <p:sp>
        <p:nvSpPr>
          <p:cNvPr id="800834" name="Line 66"/>
          <p:cNvSpPr>
            <a:spLocks noChangeShapeType="1"/>
          </p:cNvSpPr>
          <p:nvPr/>
        </p:nvSpPr>
        <p:spPr bwMode="auto">
          <a:xfrm>
            <a:off x="8472488" y="2492376"/>
            <a:ext cx="0" cy="720725"/>
          </a:xfrm>
          <a:prstGeom prst="line">
            <a:avLst/>
          </a:prstGeom>
          <a:noFill/>
          <a:ln w="9525">
            <a:solidFill>
              <a:schemeClr val="tx1"/>
            </a:solidFill>
            <a:round/>
          </a:ln>
          <a:effectLst/>
        </p:spPr>
        <p:txBody>
          <a:bodyPr/>
          <a:lstStyle/>
          <a:p>
            <a:endParaRPr lang="zh-CN" altLang="en-US"/>
          </a:p>
        </p:txBody>
      </p:sp>
      <p:sp>
        <p:nvSpPr>
          <p:cNvPr id="800835" name="Line 67"/>
          <p:cNvSpPr>
            <a:spLocks noChangeShapeType="1"/>
          </p:cNvSpPr>
          <p:nvPr/>
        </p:nvSpPr>
        <p:spPr bwMode="auto">
          <a:xfrm>
            <a:off x="8472489" y="2492375"/>
            <a:ext cx="1368425" cy="649288"/>
          </a:xfrm>
          <a:prstGeom prst="line">
            <a:avLst/>
          </a:prstGeom>
          <a:noFill/>
          <a:ln w="9525">
            <a:solidFill>
              <a:schemeClr val="tx1"/>
            </a:solidFill>
            <a:round/>
          </a:ln>
          <a:effectLst/>
        </p:spPr>
        <p:txBody>
          <a:bodyPr/>
          <a:lstStyle/>
          <a:p>
            <a:endParaRPr lang="zh-CN" altLang="en-US"/>
          </a:p>
        </p:txBody>
      </p:sp>
      <p:sp>
        <p:nvSpPr>
          <p:cNvPr id="800836" name="Oval 68"/>
          <p:cNvSpPr>
            <a:spLocks noChangeArrowheads="1"/>
          </p:cNvSpPr>
          <p:nvPr/>
        </p:nvSpPr>
        <p:spPr bwMode="auto">
          <a:xfrm>
            <a:off x="6024563" y="2997201"/>
            <a:ext cx="1441450" cy="1008063"/>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en-US" altLang="zh-CN"/>
              <a:t>[1</a:t>
            </a:r>
            <a:r>
              <a:rPr lang="zh-CN" altLang="en-US"/>
              <a:t>，</a:t>
            </a:r>
            <a:r>
              <a:rPr lang="en-US" altLang="zh-CN"/>
              <a:t>6]</a:t>
            </a:r>
          </a:p>
        </p:txBody>
      </p:sp>
      <p:sp>
        <p:nvSpPr>
          <p:cNvPr id="800838" name="Oval 70"/>
          <p:cNvSpPr>
            <a:spLocks noChangeArrowheads="1"/>
          </p:cNvSpPr>
          <p:nvPr/>
        </p:nvSpPr>
        <p:spPr bwMode="auto">
          <a:xfrm>
            <a:off x="7608888" y="3141664"/>
            <a:ext cx="1439862" cy="935037"/>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en-US" altLang="zh-CN" dirty="0"/>
              <a:t>[2</a:t>
            </a:r>
            <a:r>
              <a:rPr lang="zh-CN" altLang="en-US" dirty="0"/>
              <a:t>，</a:t>
            </a:r>
            <a:r>
              <a:rPr lang="en-US" altLang="zh-CN" dirty="0"/>
              <a:t>4</a:t>
            </a:r>
            <a:r>
              <a:rPr lang="zh-CN" altLang="en-US" dirty="0"/>
              <a:t>，</a:t>
            </a:r>
            <a:r>
              <a:rPr lang="en-US" altLang="zh-CN" dirty="0"/>
              <a:t>8]</a:t>
            </a:r>
          </a:p>
        </p:txBody>
      </p:sp>
      <p:sp>
        <p:nvSpPr>
          <p:cNvPr id="800840" name="Oval 72"/>
          <p:cNvSpPr>
            <a:spLocks noChangeArrowheads="1"/>
          </p:cNvSpPr>
          <p:nvPr/>
        </p:nvSpPr>
        <p:spPr bwMode="auto">
          <a:xfrm>
            <a:off x="9191626" y="3141664"/>
            <a:ext cx="1439863" cy="935037"/>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en-US" altLang="zh-CN" dirty="0"/>
              <a:t>[3</a:t>
            </a:r>
            <a:r>
              <a:rPr lang="zh-CN" altLang="en-US" dirty="0"/>
              <a:t>，</a:t>
            </a:r>
            <a:r>
              <a:rPr lang="en-US" altLang="zh-CN" dirty="0"/>
              <a:t>5</a:t>
            </a:r>
            <a:r>
              <a:rPr lang="zh-CN" altLang="en-US" dirty="0"/>
              <a:t>，</a:t>
            </a:r>
            <a:r>
              <a:rPr lang="en-US" altLang="zh-CN" dirty="0"/>
              <a:t>7]</a:t>
            </a:r>
          </a:p>
        </p:txBody>
      </p:sp>
      <p:sp>
        <p:nvSpPr>
          <p:cNvPr id="800841" name="Text Box 73"/>
          <p:cNvSpPr txBox="1">
            <a:spLocks noChangeArrowheads="1"/>
          </p:cNvSpPr>
          <p:nvPr/>
        </p:nvSpPr>
        <p:spPr bwMode="auto">
          <a:xfrm>
            <a:off x="7032626" y="2420938"/>
            <a:ext cx="646331" cy="369332"/>
          </a:xfrm>
          <a:prstGeom prst="rect">
            <a:avLst/>
          </a:prstGeom>
          <a:noFill/>
          <a:ln>
            <a:noFill/>
          </a:ln>
          <a:effectLst/>
        </p:spPr>
        <p:txBody>
          <a:bodyPr wrap="none">
            <a:spAutoFit/>
          </a:bodyPr>
          <a:lstStyle/>
          <a:p>
            <a:r>
              <a:rPr lang="zh-CN" altLang="en-US"/>
              <a:t>黑色</a:t>
            </a:r>
          </a:p>
        </p:txBody>
      </p:sp>
      <p:sp>
        <p:nvSpPr>
          <p:cNvPr id="800842" name="Text Box 74"/>
          <p:cNvSpPr txBox="1">
            <a:spLocks noChangeArrowheads="1"/>
          </p:cNvSpPr>
          <p:nvPr/>
        </p:nvSpPr>
        <p:spPr bwMode="auto">
          <a:xfrm>
            <a:off x="8040689" y="2684463"/>
            <a:ext cx="646331" cy="369332"/>
          </a:xfrm>
          <a:prstGeom prst="rect">
            <a:avLst/>
          </a:prstGeom>
          <a:noFill/>
          <a:ln>
            <a:noFill/>
          </a:ln>
          <a:effectLst/>
        </p:spPr>
        <p:txBody>
          <a:bodyPr wrap="none">
            <a:spAutoFit/>
          </a:bodyPr>
          <a:lstStyle/>
          <a:p>
            <a:r>
              <a:rPr lang="zh-CN" altLang="en-US"/>
              <a:t>蓝色</a:t>
            </a:r>
          </a:p>
        </p:txBody>
      </p:sp>
      <p:sp>
        <p:nvSpPr>
          <p:cNvPr id="800843" name="Text Box 75"/>
          <p:cNvSpPr txBox="1">
            <a:spLocks noChangeArrowheads="1"/>
          </p:cNvSpPr>
          <p:nvPr/>
        </p:nvSpPr>
        <p:spPr bwMode="auto">
          <a:xfrm>
            <a:off x="9478964" y="2636838"/>
            <a:ext cx="646331" cy="369332"/>
          </a:xfrm>
          <a:prstGeom prst="rect">
            <a:avLst/>
          </a:prstGeom>
          <a:noFill/>
          <a:ln>
            <a:noFill/>
          </a:ln>
          <a:effectLst/>
        </p:spPr>
        <p:txBody>
          <a:bodyPr wrap="none">
            <a:spAutoFit/>
          </a:bodyPr>
          <a:lstStyle/>
          <a:p>
            <a:r>
              <a:rPr lang="zh-CN" altLang="en-US"/>
              <a:t>灰色</a:t>
            </a:r>
          </a:p>
        </p:txBody>
      </p:sp>
      <p:sp>
        <p:nvSpPr>
          <p:cNvPr id="800844" name="AutoShape 76"/>
          <p:cNvSpPr/>
          <p:nvPr/>
        </p:nvSpPr>
        <p:spPr bwMode="auto">
          <a:xfrm rot="16200000">
            <a:off x="8026401" y="3298826"/>
            <a:ext cx="576262" cy="2420937"/>
          </a:xfrm>
          <a:prstGeom prst="leftBrace">
            <a:avLst>
              <a:gd name="adj1" fmla="val 35009"/>
              <a:gd name="adj2" fmla="val 50000"/>
            </a:avLst>
          </a:prstGeom>
          <a:noFill/>
          <a:ln w="9525">
            <a:solidFill>
              <a:schemeClr val="tx1"/>
            </a:solidFill>
            <a:round/>
          </a:ln>
          <a:effectLst/>
        </p:spPr>
        <p:txBody>
          <a:bodyPr wrap="none" anchor="ctr"/>
          <a:lstStyle/>
          <a:p>
            <a:endParaRPr lang="zh-CN" altLang="en-US"/>
          </a:p>
        </p:txBody>
      </p:sp>
      <p:sp>
        <p:nvSpPr>
          <p:cNvPr id="800845" name="Text Box 77"/>
          <p:cNvSpPr txBox="1">
            <a:spLocks noChangeArrowheads="1"/>
          </p:cNvSpPr>
          <p:nvPr/>
        </p:nvSpPr>
        <p:spPr bwMode="auto">
          <a:xfrm>
            <a:off x="6600826" y="4902200"/>
            <a:ext cx="2723823" cy="369332"/>
          </a:xfrm>
          <a:prstGeom prst="rect">
            <a:avLst/>
          </a:prstGeom>
          <a:noFill/>
          <a:ln>
            <a:noFill/>
          </a:ln>
          <a:effectLst/>
        </p:spPr>
        <p:txBody>
          <a:bodyPr wrap="none">
            <a:spAutoFit/>
          </a:bodyPr>
          <a:lstStyle/>
          <a:p>
            <a:r>
              <a:rPr lang="zh-CN" altLang="en-US"/>
              <a:t>不属于同一类，非叶结点</a:t>
            </a:r>
          </a:p>
        </p:txBody>
      </p:sp>
      <p:sp>
        <p:nvSpPr>
          <p:cNvPr id="20" name="标题 1"/>
          <p:cNvSpPr txBox="1"/>
          <p:nvPr/>
        </p:nvSpPr>
        <p:spPr>
          <a:xfrm>
            <a:off x="1898258" y="297329"/>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p>
        </p:txBody>
      </p:sp>
      <p:sp>
        <p:nvSpPr>
          <p:cNvPr id="17" name="标题 1"/>
          <p:cNvSpPr txBox="1"/>
          <p:nvPr/>
        </p:nvSpPr>
        <p:spPr>
          <a:xfrm>
            <a:off x="254977" y="161835"/>
            <a:ext cx="10515600" cy="981096"/>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a:t>
            </a:r>
            <a:r>
              <a:rPr lang="en-US" altLang="zh-CN" dirty="0"/>
              <a:t>CLS</a:t>
            </a:r>
            <a:r>
              <a:rPr lang="zh-CN" altLang="en-US" dirty="0"/>
              <a:t>算法</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9" name="Oval 7"/>
          <p:cNvSpPr>
            <a:spLocks noChangeArrowheads="1"/>
          </p:cNvSpPr>
          <p:nvPr/>
        </p:nvSpPr>
        <p:spPr bwMode="auto">
          <a:xfrm>
            <a:off x="4082846" y="1628775"/>
            <a:ext cx="1584325" cy="719138"/>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眼睛颜色</a:t>
            </a:r>
          </a:p>
        </p:txBody>
      </p:sp>
      <p:sp>
        <p:nvSpPr>
          <p:cNvPr id="801800" name="Line 8"/>
          <p:cNvSpPr>
            <a:spLocks noChangeShapeType="1"/>
          </p:cNvSpPr>
          <p:nvPr/>
        </p:nvSpPr>
        <p:spPr bwMode="auto">
          <a:xfrm flipH="1">
            <a:off x="3290684" y="2347914"/>
            <a:ext cx="1584325" cy="504825"/>
          </a:xfrm>
          <a:prstGeom prst="line">
            <a:avLst/>
          </a:prstGeom>
          <a:noFill/>
          <a:ln w="9525">
            <a:solidFill>
              <a:schemeClr val="tx1"/>
            </a:solidFill>
            <a:round/>
          </a:ln>
          <a:effectLst/>
        </p:spPr>
        <p:txBody>
          <a:bodyPr/>
          <a:lstStyle/>
          <a:p>
            <a:endParaRPr lang="zh-CN" altLang="en-US"/>
          </a:p>
        </p:txBody>
      </p:sp>
      <p:sp>
        <p:nvSpPr>
          <p:cNvPr id="801801" name="Line 9"/>
          <p:cNvSpPr>
            <a:spLocks noChangeShapeType="1"/>
          </p:cNvSpPr>
          <p:nvPr/>
        </p:nvSpPr>
        <p:spPr bwMode="auto">
          <a:xfrm>
            <a:off x="4875008" y="2347914"/>
            <a:ext cx="0" cy="720725"/>
          </a:xfrm>
          <a:prstGeom prst="line">
            <a:avLst/>
          </a:prstGeom>
          <a:noFill/>
          <a:ln w="9525">
            <a:solidFill>
              <a:schemeClr val="tx1"/>
            </a:solidFill>
            <a:round/>
          </a:ln>
          <a:effectLst/>
        </p:spPr>
        <p:txBody>
          <a:bodyPr/>
          <a:lstStyle/>
          <a:p>
            <a:endParaRPr lang="zh-CN" altLang="en-US"/>
          </a:p>
        </p:txBody>
      </p:sp>
      <p:sp>
        <p:nvSpPr>
          <p:cNvPr id="801802" name="Line 10"/>
          <p:cNvSpPr>
            <a:spLocks noChangeShapeType="1"/>
          </p:cNvSpPr>
          <p:nvPr/>
        </p:nvSpPr>
        <p:spPr bwMode="auto">
          <a:xfrm>
            <a:off x="4875009" y="2347914"/>
            <a:ext cx="1368425" cy="649287"/>
          </a:xfrm>
          <a:prstGeom prst="line">
            <a:avLst/>
          </a:prstGeom>
          <a:noFill/>
          <a:ln w="9525">
            <a:solidFill>
              <a:schemeClr val="tx1"/>
            </a:solidFill>
            <a:round/>
          </a:ln>
          <a:effectLst/>
        </p:spPr>
        <p:txBody>
          <a:bodyPr/>
          <a:lstStyle/>
          <a:p>
            <a:endParaRPr lang="zh-CN" altLang="en-US"/>
          </a:p>
        </p:txBody>
      </p:sp>
      <p:sp>
        <p:nvSpPr>
          <p:cNvPr id="801803" name="Oval 11"/>
          <p:cNvSpPr>
            <a:spLocks noChangeArrowheads="1"/>
          </p:cNvSpPr>
          <p:nvPr/>
        </p:nvSpPr>
        <p:spPr bwMode="auto">
          <a:xfrm>
            <a:off x="2427083" y="2852738"/>
            <a:ext cx="1441450" cy="1008062"/>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头发颜色</a:t>
            </a:r>
          </a:p>
        </p:txBody>
      </p:sp>
      <p:sp>
        <p:nvSpPr>
          <p:cNvPr id="801804" name="Oval 12"/>
          <p:cNvSpPr>
            <a:spLocks noChangeArrowheads="1"/>
          </p:cNvSpPr>
          <p:nvPr/>
        </p:nvSpPr>
        <p:spPr bwMode="auto">
          <a:xfrm>
            <a:off x="4011408" y="2997200"/>
            <a:ext cx="1439862" cy="935038"/>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a:t>头发颜色</a:t>
            </a:r>
          </a:p>
        </p:txBody>
      </p:sp>
      <p:sp>
        <p:nvSpPr>
          <p:cNvPr id="801805" name="Oval 13"/>
          <p:cNvSpPr>
            <a:spLocks noChangeArrowheads="1"/>
          </p:cNvSpPr>
          <p:nvPr/>
        </p:nvSpPr>
        <p:spPr bwMode="auto">
          <a:xfrm>
            <a:off x="5594146" y="2997200"/>
            <a:ext cx="1439863" cy="935038"/>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头发颜色</a:t>
            </a:r>
          </a:p>
        </p:txBody>
      </p:sp>
      <p:sp>
        <p:nvSpPr>
          <p:cNvPr id="801806" name="Text Box 14"/>
          <p:cNvSpPr txBox="1">
            <a:spLocks noChangeArrowheads="1"/>
          </p:cNvSpPr>
          <p:nvPr/>
        </p:nvSpPr>
        <p:spPr bwMode="auto">
          <a:xfrm>
            <a:off x="3435146" y="2276475"/>
            <a:ext cx="646331" cy="369332"/>
          </a:xfrm>
          <a:prstGeom prst="rect">
            <a:avLst/>
          </a:prstGeom>
          <a:noFill/>
          <a:ln>
            <a:noFill/>
          </a:ln>
          <a:effectLst/>
        </p:spPr>
        <p:txBody>
          <a:bodyPr wrap="none">
            <a:spAutoFit/>
          </a:bodyPr>
          <a:lstStyle/>
          <a:p>
            <a:r>
              <a:rPr lang="zh-CN" altLang="en-US"/>
              <a:t>黑色</a:t>
            </a:r>
          </a:p>
        </p:txBody>
      </p:sp>
      <p:sp>
        <p:nvSpPr>
          <p:cNvPr id="801807" name="Text Box 15"/>
          <p:cNvSpPr txBox="1">
            <a:spLocks noChangeArrowheads="1"/>
          </p:cNvSpPr>
          <p:nvPr/>
        </p:nvSpPr>
        <p:spPr bwMode="auto">
          <a:xfrm>
            <a:off x="4443209" y="2540000"/>
            <a:ext cx="646331" cy="369332"/>
          </a:xfrm>
          <a:prstGeom prst="rect">
            <a:avLst/>
          </a:prstGeom>
          <a:noFill/>
          <a:ln>
            <a:noFill/>
          </a:ln>
          <a:effectLst/>
        </p:spPr>
        <p:txBody>
          <a:bodyPr wrap="none">
            <a:spAutoFit/>
          </a:bodyPr>
          <a:lstStyle/>
          <a:p>
            <a:r>
              <a:rPr lang="zh-CN" altLang="en-US"/>
              <a:t>蓝色</a:t>
            </a:r>
          </a:p>
        </p:txBody>
      </p:sp>
      <p:sp>
        <p:nvSpPr>
          <p:cNvPr id="801808" name="Text Box 16"/>
          <p:cNvSpPr txBox="1">
            <a:spLocks noChangeArrowheads="1"/>
          </p:cNvSpPr>
          <p:nvPr/>
        </p:nvSpPr>
        <p:spPr bwMode="auto">
          <a:xfrm>
            <a:off x="5881484" y="2492375"/>
            <a:ext cx="646331" cy="369332"/>
          </a:xfrm>
          <a:prstGeom prst="rect">
            <a:avLst/>
          </a:prstGeom>
          <a:noFill/>
          <a:ln>
            <a:noFill/>
          </a:ln>
          <a:effectLst/>
        </p:spPr>
        <p:txBody>
          <a:bodyPr wrap="none">
            <a:spAutoFit/>
          </a:bodyPr>
          <a:lstStyle/>
          <a:p>
            <a:r>
              <a:rPr lang="zh-CN" altLang="en-US"/>
              <a:t>灰色</a:t>
            </a:r>
          </a:p>
        </p:txBody>
      </p:sp>
      <p:sp>
        <p:nvSpPr>
          <p:cNvPr id="801811" name="Line 19"/>
          <p:cNvSpPr>
            <a:spLocks noChangeShapeType="1"/>
          </p:cNvSpPr>
          <p:nvPr/>
        </p:nvSpPr>
        <p:spPr bwMode="auto">
          <a:xfrm flipH="1">
            <a:off x="1128508" y="3789364"/>
            <a:ext cx="1657350" cy="1152525"/>
          </a:xfrm>
          <a:prstGeom prst="line">
            <a:avLst/>
          </a:prstGeom>
          <a:noFill/>
          <a:ln w="9525">
            <a:solidFill>
              <a:schemeClr val="tx1"/>
            </a:solidFill>
            <a:round/>
          </a:ln>
          <a:effectLst/>
        </p:spPr>
        <p:txBody>
          <a:bodyPr/>
          <a:lstStyle/>
          <a:p>
            <a:endParaRPr lang="zh-CN" altLang="en-US"/>
          </a:p>
        </p:txBody>
      </p:sp>
      <p:sp>
        <p:nvSpPr>
          <p:cNvPr id="801812" name="Oval 20"/>
          <p:cNvSpPr>
            <a:spLocks noChangeArrowheads="1"/>
          </p:cNvSpPr>
          <p:nvPr/>
        </p:nvSpPr>
        <p:spPr bwMode="auto">
          <a:xfrm>
            <a:off x="588758" y="4940301"/>
            <a:ext cx="1116012" cy="720725"/>
          </a:xfrm>
          <a:prstGeom prst="ellipse">
            <a:avLst/>
          </a:prstGeom>
          <a:solidFill>
            <a:srgbClr val="CC0099"/>
          </a:solidFill>
          <a:ln w="9525">
            <a:solidFill>
              <a:srgbClr val="FF0000"/>
            </a:solidFill>
            <a:round/>
          </a:ln>
          <a:effectLst/>
        </p:spPr>
        <p:txBody>
          <a:bodyPr wrap="none" anchor="ctr"/>
          <a:lstStyle/>
          <a:p>
            <a:pPr algn="ctr"/>
            <a:r>
              <a:rPr lang="zh-CN" altLang="en-US">
                <a:solidFill>
                  <a:schemeClr val="bg1"/>
                </a:solidFill>
              </a:rPr>
              <a:t>黄种人</a:t>
            </a:r>
            <a:r>
              <a:rPr lang="en-US" altLang="zh-CN">
                <a:solidFill>
                  <a:schemeClr val="bg1"/>
                </a:solidFill>
              </a:rPr>
              <a:t>[1]</a:t>
            </a:r>
          </a:p>
        </p:txBody>
      </p:sp>
      <p:sp>
        <p:nvSpPr>
          <p:cNvPr id="801814" name="Line 22"/>
          <p:cNvSpPr>
            <a:spLocks noChangeShapeType="1"/>
          </p:cNvSpPr>
          <p:nvPr/>
        </p:nvSpPr>
        <p:spPr bwMode="auto">
          <a:xfrm flipH="1">
            <a:off x="2136570" y="3789363"/>
            <a:ext cx="649288" cy="1223962"/>
          </a:xfrm>
          <a:prstGeom prst="line">
            <a:avLst/>
          </a:prstGeom>
          <a:noFill/>
          <a:ln w="9525">
            <a:solidFill>
              <a:schemeClr val="tx1"/>
            </a:solidFill>
            <a:round/>
          </a:ln>
          <a:effectLst/>
        </p:spPr>
        <p:txBody>
          <a:bodyPr/>
          <a:lstStyle/>
          <a:p>
            <a:endParaRPr lang="zh-CN" altLang="en-US"/>
          </a:p>
        </p:txBody>
      </p:sp>
      <p:sp>
        <p:nvSpPr>
          <p:cNvPr id="801819" name="Oval 27"/>
          <p:cNvSpPr>
            <a:spLocks noChangeArrowheads="1"/>
          </p:cNvSpPr>
          <p:nvPr/>
        </p:nvSpPr>
        <p:spPr bwMode="auto">
          <a:xfrm>
            <a:off x="1812721" y="4941889"/>
            <a:ext cx="1116013" cy="720725"/>
          </a:xfrm>
          <a:prstGeom prst="ellipse">
            <a:avLst/>
          </a:prstGeom>
          <a:solidFill>
            <a:srgbClr val="CC0099"/>
          </a:solidFill>
          <a:ln w="9525">
            <a:solidFill>
              <a:srgbClr val="FF0000"/>
            </a:solidFill>
            <a:round/>
          </a:ln>
          <a:effectLst/>
        </p:spPr>
        <p:txBody>
          <a:bodyPr wrap="none" anchor="ctr"/>
          <a:lstStyle/>
          <a:p>
            <a:pPr algn="ctr"/>
            <a:r>
              <a:rPr lang="zh-CN" altLang="en-US">
                <a:solidFill>
                  <a:schemeClr val="bg1"/>
                </a:solidFill>
              </a:rPr>
              <a:t>混血</a:t>
            </a:r>
            <a:r>
              <a:rPr lang="en-US" altLang="zh-CN">
                <a:solidFill>
                  <a:schemeClr val="bg1"/>
                </a:solidFill>
              </a:rPr>
              <a:t>[6]</a:t>
            </a:r>
          </a:p>
        </p:txBody>
      </p:sp>
      <p:sp>
        <p:nvSpPr>
          <p:cNvPr id="801820" name="Oval 28"/>
          <p:cNvSpPr>
            <a:spLocks noChangeArrowheads="1"/>
          </p:cNvSpPr>
          <p:nvPr/>
        </p:nvSpPr>
        <p:spPr bwMode="auto">
          <a:xfrm>
            <a:off x="3073196" y="4941889"/>
            <a:ext cx="1116013" cy="720725"/>
          </a:xfrm>
          <a:prstGeom prst="ellipse">
            <a:avLst/>
          </a:prstGeom>
          <a:solidFill>
            <a:srgbClr val="CC0099"/>
          </a:solidFill>
          <a:ln w="9525">
            <a:solidFill>
              <a:srgbClr val="FF0000"/>
            </a:solidFill>
            <a:round/>
          </a:ln>
          <a:effectLst/>
        </p:spPr>
        <p:txBody>
          <a:bodyPr wrap="none" anchor="ctr"/>
          <a:lstStyle/>
          <a:p>
            <a:pPr algn="ctr"/>
            <a:r>
              <a:rPr lang="zh-CN" altLang="en-US">
                <a:solidFill>
                  <a:schemeClr val="bg1"/>
                </a:solidFill>
              </a:rPr>
              <a:t>白种人</a:t>
            </a:r>
            <a:r>
              <a:rPr lang="en-US" altLang="zh-CN">
                <a:solidFill>
                  <a:schemeClr val="bg1"/>
                </a:solidFill>
              </a:rPr>
              <a:t>[2]</a:t>
            </a:r>
          </a:p>
        </p:txBody>
      </p:sp>
      <p:sp>
        <p:nvSpPr>
          <p:cNvPr id="801821" name="Oval 29"/>
          <p:cNvSpPr>
            <a:spLocks noChangeArrowheads="1"/>
          </p:cNvSpPr>
          <p:nvPr/>
        </p:nvSpPr>
        <p:spPr bwMode="auto">
          <a:xfrm>
            <a:off x="4333671" y="4941889"/>
            <a:ext cx="1116013" cy="720725"/>
          </a:xfrm>
          <a:prstGeom prst="ellipse">
            <a:avLst/>
          </a:prstGeom>
          <a:solidFill>
            <a:srgbClr val="CC0099"/>
          </a:solidFill>
          <a:ln w="9525">
            <a:solidFill>
              <a:srgbClr val="FF0000"/>
            </a:solidFill>
            <a:round/>
          </a:ln>
          <a:effectLst/>
        </p:spPr>
        <p:txBody>
          <a:bodyPr wrap="none" anchor="ctr"/>
          <a:lstStyle/>
          <a:p>
            <a:pPr algn="ctr"/>
            <a:r>
              <a:rPr lang="zh-CN" altLang="en-US">
                <a:solidFill>
                  <a:schemeClr val="bg1"/>
                </a:solidFill>
              </a:rPr>
              <a:t>白种人</a:t>
            </a:r>
            <a:r>
              <a:rPr lang="en-US" altLang="zh-CN">
                <a:solidFill>
                  <a:schemeClr val="bg1"/>
                </a:solidFill>
              </a:rPr>
              <a:t>[4]</a:t>
            </a:r>
          </a:p>
        </p:txBody>
      </p:sp>
      <p:sp>
        <p:nvSpPr>
          <p:cNvPr id="801822" name="Oval 30"/>
          <p:cNvSpPr>
            <a:spLocks noChangeArrowheads="1"/>
          </p:cNvSpPr>
          <p:nvPr/>
        </p:nvSpPr>
        <p:spPr bwMode="auto">
          <a:xfrm>
            <a:off x="5557633" y="4941889"/>
            <a:ext cx="1116012" cy="720725"/>
          </a:xfrm>
          <a:prstGeom prst="ellipse">
            <a:avLst/>
          </a:prstGeom>
          <a:solidFill>
            <a:srgbClr val="CC0099"/>
          </a:solidFill>
          <a:ln w="9525">
            <a:solidFill>
              <a:srgbClr val="FF0000"/>
            </a:solidFill>
            <a:round/>
          </a:ln>
          <a:effectLst/>
        </p:spPr>
        <p:txBody>
          <a:bodyPr wrap="none" anchor="ctr"/>
          <a:lstStyle/>
          <a:p>
            <a:pPr algn="ctr"/>
            <a:r>
              <a:rPr lang="zh-CN" altLang="en-US">
                <a:solidFill>
                  <a:schemeClr val="bg1"/>
                </a:solidFill>
              </a:rPr>
              <a:t>混血</a:t>
            </a:r>
            <a:r>
              <a:rPr lang="en-US" altLang="zh-CN">
                <a:solidFill>
                  <a:schemeClr val="bg1"/>
                </a:solidFill>
              </a:rPr>
              <a:t>[8]</a:t>
            </a:r>
          </a:p>
        </p:txBody>
      </p:sp>
      <p:sp>
        <p:nvSpPr>
          <p:cNvPr id="801823" name="Oval 31"/>
          <p:cNvSpPr>
            <a:spLocks noChangeArrowheads="1"/>
          </p:cNvSpPr>
          <p:nvPr/>
        </p:nvSpPr>
        <p:spPr bwMode="auto">
          <a:xfrm>
            <a:off x="6781596" y="4941889"/>
            <a:ext cx="1116013" cy="720725"/>
          </a:xfrm>
          <a:prstGeom prst="ellipse">
            <a:avLst/>
          </a:prstGeom>
          <a:solidFill>
            <a:srgbClr val="CC0099"/>
          </a:solidFill>
          <a:ln w="9525">
            <a:solidFill>
              <a:srgbClr val="FF0000"/>
            </a:solidFill>
            <a:round/>
          </a:ln>
          <a:effectLst/>
        </p:spPr>
        <p:txBody>
          <a:bodyPr wrap="none" anchor="ctr"/>
          <a:lstStyle/>
          <a:p>
            <a:pPr algn="ctr"/>
            <a:r>
              <a:rPr lang="zh-CN" altLang="en-US">
                <a:solidFill>
                  <a:schemeClr val="bg1"/>
                </a:solidFill>
              </a:rPr>
              <a:t>白种人</a:t>
            </a:r>
            <a:r>
              <a:rPr lang="en-US" altLang="zh-CN">
                <a:solidFill>
                  <a:schemeClr val="bg1"/>
                </a:solidFill>
              </a:rPr>
              <a:t>[3]</a:t>
            </a:r>
          </a:p>
        </p:txBody>
      </p:sp>
      <p:sp>
        <p:nvSpPr>
          <p:cNvPr id="801824" name="Oval 32"/>
          <p:cNvSpPr>
            <a:spLocks noChangeArrowheads="1"/>
          </p:cNvSpPr>
          <p:nvPr/>
        </p:nvSpPr>
        <p:spPr bwMode="auto">
          <a:xfrm>
            <a:off x="8005558" y="4941889"/>
            <a:ext cx="1116012" cy="720725"/>
          </a:xfrm>
          <a:prstGeom prst="ellipse">
            <a:avLst/>
          </a:prstGeom>
          <a:solidFill>
            <a:srgbClr val="CC0099"/>
          </a:solidFill>
          <a:ln w="9525">
            <a:solidFill>
              <a:srgbClr val="FF0000"/>
            </a:solidFill>
            <a:round/>
          </a:ln>
          <a:effectLst/>
        </p:spPr>
        <p:txBody>
          <a:bodyPr wrap="none" anchor="ctr"/>
          <a:lstStyle/>
          <a:p>
            <a:pPr algn="ctr"/>
            <a:r>
              <a:rPr lang="zh-CN" altLang="en-US">
                <a:solidFill>
                  <a:schemeClr val="bg1"/>
                </a:solidFill>
              </a:rPr>
              <a:t>白种人</a:t>
            </a:r>
            <a:r>
              <a:rPr lang="en-US" altLang="zh-CN">
                <a:solidFill>
                  <a:schemeClr val="bg1"/>
                </a:solidFill>
              </a:rPr>
              <a:t>[5]</a:t>
            </a:r>
          </a:p>
        </p:txBody>
      </p:sp>
      <p:sp>
        <p:nvSpPr>
          <p:cNvPr id="801825" name="Oval 33"/>
          <p:cNvSpPr>
            <a:spLocks noChangeArrowheads="1"/>
          </p:cNvSpPr>
          <p:nvPr/>
        </p:nvSpPr>
        <p:spPr bwMode="auto">
          <a:xfrm>
            <a:off x="8437358" y="4005264"/>
            <a:ext cx="1116012" cy="720725"/>
          </a:xfrm>
          <a:prstGeom prst="ellipse">
            <a:avLst/>
          </a:prstGeom>
          <a:solidFill>
            <a:srgbClr val="CC0099"/>
          </a:solidFill>
          <a:ln w="9525">
            <a:solidFill>
              <a:srgbClr val="FF0000"/>
            </a:solidFill>
            <a:round/>
          </a:ln>
          <a:effectLst/>
        </p:spPr>
        <p:txBody>
          <a:bodyPr wrap="none" anchor="ctr"/>
          <a:lstStyle/>
          <a:p>
            <a:pPr algn="ctr"/>
            <a:r>
              <a:rPr lang="zh-CN" altLang="en-US">
                <a:solidFill>
                  <a:schemeClr val="bg1"/>
                </a:solidFill>
              </a:rPr>
              <a:t>混血</a:t>
            </a:r>
            <a:r>
              <a:rPr lang="en-US" altLang="zh-CN">
                <a:solidFill>
                  <a:schemeClr val="bg1"/>
                </a:solidFill>
              </a:rPr>
              <a:t>[7]</a:t>
            </a:r>
          </a:p>
        </p:txBody>
      </p:sp>
      <p:sp>
        <p:nvSpPr>
          <p:cNvPr id="801826" name="Line 34"/>
          <p:cNvSpPr>
            <a:spLocks noChangeShapeType="1"/>
          </p:cNvSpPr>
          <p:nvPr/>
        </p:nvSpPr>
        <p:spPr bwMode="auto">
          <a:xfrm flipH="1">
            <a:off x="3649459" y="3933826"/>
            <a:ext cx="1152525" cy="1008063"/>
          </a:xfrm>
          <a:prstGeom prst="line">
            <a:avLst/>
          </a:prstGeom>
          <a:noFill/>
          <a:ln w="9525">
            <a:solidFill>
              <a:schemeClr val="tx1"/>
            </a:solidFill>
            <a:round/>
          </a:ln>
          <a:effectLst/>
        </p:spPr>
        <p:txBody>
          <a:bodyPr/>
          <a:lstStyle/>
          <a:p>
            <a:endParaRPr lang="zh-CN" altLang="en-US"/>
          </a:p>
        </p:txBody>
      </p:sp>
      <p:sp>
        <p:nvSpPr>
          <p:cNvPr id="801827" name="Line 35"/>
          <p:cNvSpPr>
            <a:spLocks noChangeShapeType="1"/>
          </p:cNvSpPr>
          <p:nvPr/>
        </p:nvSpPr>
        <p:spPr bwMode="auto">
          <a:xfrm>
            <a:off x="4801983" y="3933826"/>
            <a:ext cx="0" cy="1008063"/>
          </a:xfrm>
          <a:prstGeom prst="line">
            <a:avLst/>
          </a:prstGeom>
          <a:noFill/>
          <a:ln w="9525">
            <a:solidFill>
              <a:schemeClr val="tx1"/>
            </a:solidFill>
            <a:round/>
          </a:ln>
          <a:effectLst/>
        </p:spPr>
        <p:txBody>
          <a:bodyPr/>
          <a:lstStyle/>
          <a:p>
            <a:endParaRPr lang="zh-CN" altLang="en-US"/>
          </a:p>
        </p:txBody>
      </p:sp>
      <p:sp>
        <p:nvSpPr>
          <p:cNvPr id="801828" name="Line 36"/>
          <p:cNvSpPr>
            <a:spLocks noChangeShapeType="1"/>
          </p:cNvSpPr>
          <p:nvPr/>
        </p:nvSpPr>
        <p:spPr bwMode="auto">
          <a:xfrm>
            <a:off x="4801983" y="3933826"/>
            <a:ext cx="1223962" cy="1008063"/>
          </a:xfrm>
          <a:prstGeom prst="line">
            <a:avLst/>
          </a:prstGeom>
          <a:noFill/>
          <a:ln w="9525">
            <a:solidFill>
              <a:schemeClr val="tx1"/>
            </a:solidFill>
            <a:round/>
          </a:ln>
          <a:effectLst/>
        </p:spPr>
        <p:txBody>
          <a:bodyPr/>
          <a:lstStyle/>
          <a:p>
            <a:endParaRPr lang="zh-CN" altLang="en-US"/>
          </a:p>
        </p:txBody>
      </p:sp>
      <p:sp>
        <p:nvSpPr>
          <p:cNvPr id="801829" name="Line 37"/>
          <p:cNvSpPr>
            <a:spLocks noChangeShapeType="1"/>
          </p:cNvSpPr>
          <p:nvPr/>
        </p:nvSpPr>
        <p:spPr bwMode="auto">
          <a:xfrm>
            <a:off x="6602209" y="3933826"/>
            <a:ext cx="719137" cy="1008063"/>
          </a:xfrm>
          <a:prstGeom prst="line">
            <a:avLst/>
          </a:prstGeom>
          <a:noFill/>
          <a:ln w="9525">
            <a:solidFill>
              <a:schemeClr val="tx1"/>
            </a:solidFill>
            <a:round/>
          </a:ln>
          <a:effectLst/>
        </p:spPr>
        <p:txBody>
          <a:bodyPr/>
          <a:lstStyle/>
          <a:p>
            <a:endParaRPr lang="zh-CN" altLang="en-US"/>
          </a:p>
        </p:txBody>
      </p:sp>
      <p:sp>
        <p:nvSpPr>
          <p:cNvPr id="801830" name="Line 38"/>
          <p:cNvSpPr>
            <a:spLocks noChangeShapeType="1"/>
          </p:cNvSpPr>
          <p:nvPr/>
        </p:nvSpPr>
        <p:spPr bwMode="auto">
          <a:xfrm>
            <a:off x="6602209" y="3933826"/>
            <a:ext cx="1800225" cy="1008063"/>
          </a:xfrm>
          <a:prstGeom prst="line">
            <a:avLst/>
          </a:prstGeom>
          <a:noFill/>
          <a:ln w="9525">
            <a:solidFill>
              <a:schemeClr val="tx1"/>
            </a:solidFill>
            <a:round/>
          </a:ln>
          <a:effectLst/>
        </p:spPr>
        <p:txBody>
          <a:bodyPr/>
          <a:lstStyle/>
          <a:p>
            <a:endParaRPr lang="zh-CN" altLang="en-US"/>
          </a:p>
        </p:txBody>
      </p:sp>
      <p:sp>
        <p:nvSpPr>
          <p:cNvPr id="801831" name="Line 39"/>
          <p:cNvSpPr>
            <a:spLocks noChangeShapeType="1"/>
          </p:cNvSpPr>
          <p:nvPr/>
        </p:nvSpPr>
        <p:spPr bwMode="auto">
          <a:xfrm>
            <a:off x="6602209" y="3933826"/>
            <a:ext cx="1800225" cy="358775"/>
          </a:xfrm>
          <a:prstGeom prst="line">
            <a:avLst/>
          </a:prstGeom>
          <a:noFill/>
          <a:ln w="9525">
            <a:solidFill>
              <a:schemeClr val="tx1"/>
            </a:solidFill>
            <a:round/>
          </a:ln>
          <a:effectLst/>
        </p:spPr>
        <p:txBody>
          <a:bodyPr/>
          <a:lstStyle/>
          <a:p>
            <a:endParaRPr lang="zh-CN" altLang="en-US"/>
          </a:p>
        </p:txBody>
      </p:sp>
      <p:sp>
        <p:nvSpPr>
          <p:cNvPr id="801832" name="Text Box 40"/>
          <p:cNvSpPr txBox="1">
            <a:spLocks noChangeArrowheads="1"/>
          </p:cNvSpPr>
          <p:nvPr/>
        </p:nvSpPr>
        <p:spPr bwMode="auto">
          <a:xfrm>
            <a:off x="1344409" y="4221163"/>
            <a:ext cx="646331" cy="369332"/>
          </a:xfrm>
          <a:prstGeom prst="rect">
            <a:avLst/>
          </a:prstGeom>
          <a:noFill/>
          <a:ln>
            <a:noFill/>
          </a:ln>
          <a:effectLst/>
        </p:spPr>
        <p:txBody>
          <a:bodyPr wrap="none">
            <a:spAutoFit/>
          </a:bodyPr>
          <a:lstStyle/>
          <a:p>
            <a:r>
              <a:rPr lang="zh-CN" altLang="en-US"/>
              <a:t>黑色</a:t>
            </a:r>
          </a:p>
        </p:txBody>
      </p:sp>
      <p:sp>
        <p:nvSpPr>
          <p:cNvPr id="801833" name="Text Box 41"/>
          <p:cNvSpPr txBox="1">
            <a:spLocks noChangeArrowheads="1"/>
          </p:cNvSpPr>
          <p:nvPr/>
        </p:nvSpPr>
        <p:spPr bwMode="auto">
          <a:xfrm>
            <a:off x="2065134" y="4149725"/>
            <a:ext cx="646331" cy="369332"/>
          </a:xfrm>
          <a:prstGeom prst="rect">
            <a:avLst/>
          </a:prstGeom>
          <a:noFill/>
          <a:ln>
            <a:noFill/>
          </a:ln>
          <a:effectLst/>
        </p:spPr>
        <p:txBody>
          <a:bodyPr wrap="none">
            <a:spAutoFit/>
          </a:bodyPr>
          <a:lstStyle/>
          <a:p>
            <a:r>
              <a:rPr lang="zh-CN" altLang="en-US"/>
              <a:t>金色</a:t>
            </a:r>
          </a:p>
        </p:txBody>
      </p:sp>
      <p:sp>
        <p:nvSpPr>
          <p:cNvPr id="801834" name="Text Box 42"/>
          <p:cNvSpPr txBox="1">
            <a:spLocks noChangeArrowheads="1"/>
          </p:cNvSpPr>
          <p:nvPr/>
        </p:nvSpPr>
        <p:spPr bwMode="auto">
          <a:xfrm>
            <a:off x="3720896" y="4292600"/>
            <a:ext cx="646331" cy="369332"/>
          </a:xfrm>
          <a:prstGeom prst="rect">
            <a:avLst/>
          </a:prstGeom>
          <a:noFill/>
          <a:ln>
            <a:noFill/>
          </a:ln>
          <a:effectLst/>
        </p:spPr>
        <p:txBody>
          <a:bodyPr wrap="none">
            <a:spAutoFit/>
          </a:bodyPr>
          <a:lstStyle/>
          <a:p>
            <a:r>
              <a:rPr lang="zh-CN" altLang="en-US"/>
              <a:t>金色</a:t>
            </a:r>
          </a:p>
        </p:txBody>
      </p:sp>
      <p:sp>
        <p:nvSpPr>
          <p:cNvPr id="801835" name="Text Box 43"/>
          <p:cNvSpPr txBox="1">
            <a:spLocks noChangeArrowheads="1"/>
          </p:cNvSpPr>
          <p:nvPr/>
        </p:nvSpPr>
        <p:spPr bwMode="auto">
          <a:xfrm>
            <a:off x="4368596" y="4365625"/>
            <a:ext cx="646331" cy="369332"/>
          </a:xfrm>
          <a:prstGeom prst="rect">
            <a:avLst/>
          </a:prstGeom>
          <a:noFill/>
          <a:ln>
            <a:noFill/>
          </a:ln>
          <a:effectLst/>
        </p:spPr>
        <p:txBody>
          <a:bodyPr wrap="none">
            <a:spAutoFit/>
          </a:bodyPr>
          <a:lstStyle/>
          <a:p>
            <a:r>
              <a:rPr lang="zh-CN" altLang="en-US"/>
              <a:t>红色</a:t>
            </a:r>
          </a:p>
        </p:txBody>
      </p:sp>
      <p:sp>
        <p:nvSpPr>
          <p:cNvPr id="801836" name="Text Box 44"/>
          <p:cNvSpPr txBox="1">
            <a:spLocks noChangeArrowheads="1"/>
          </p:cNvSpPr>
          <p:nvPr/>
        </p:nvSpPr>
        <p:spPr bwMode="auto">
          <a:xfrm>
            <a:off x="5160759" y="4365625"/>
            <a:ext cx="646331" cy="369332"/>
          </a:xfrm>
          <a:prstGeom prst="rect">
            <a:avLst/>
          </a:prstGeom>
          <a:noFill/>
          <a:ln>
            <a:noFill/>
          </a:ln>
          <a:effectLst/>
        </p:spPr>
        <p:txBody>
          <a:bodyPr wrap="none">
            <a:spAutoFit/>
          </a:bodyPr>
          <a:lstStyle/>
          <a:p>
            <a:r>
              <a:rPr lang="zh-CN" altLang="en-US"/>
              <a:t>黑色</a:t>
            </a:r>
          </a:p>
        </p:txBody>
      </p:sp>
      <p:sp>
        <p:nvSpPr>
          <p:cNvPr id="801837" name="Text Box 45"/>
          <p:cNvSpPr txBox="1">
            <a:spLocks noChangeArrowheads="1"/>
          </p:cNvSpPr>
          <p:nvPr/>
        </p:nvSpPr>
        <p:spPr bwMode="auto">
          <a:xfrm>
            <a:off x="6600621" y="4292600"/>
            <a:ext cx="646331" cy="369332"/>
          </a:xfrm>
          <a:prstGeom prst="rect">
            <a:avLst/>
          </a:prstGeom>
          <a:noFill/>
          <a:ln>
            <a:noFill/>
          </a:ln>
          <a:effectLst/>
        </p:spPr>
        <p:txBody>
          <a:bodyPr wrap="none">
            <a:spAutoFit/>
          </a:bodyPr>
          <a:lstStyle/>
          <a:p>
            <a:r>
              <a:rPr lang="zh-CN" altLang="en-US"/>
              <a:t>金色</a:t>
            </a:r>
          </a:p>
        </p:txBody>
      </p:sp>
      <p:sp>
        <p:nvSpPr>
          <p:cNvPr id="801838" name="Text Box 46"/>
          <p:cNvSpPr txBox="1">
            <a:spLocks noChangeArrowheads="1"/>
          </p:cNvSpPr>
          <p:nvPr/>
        </p:nvSpPr>
        <p:spPr bwMode="auto">
          <a:xfrm>
            <a:off x="7464221" y="4365625"/>
            <a:ext cx="646331" cy="369332"/>
          </a:xfrm>
          <a:prstGeom prst="rect">
            <a:avLst/>
          </a:prstGeom>
          <a:noFill/>
          <a:ln>
            <a:noFill/>
          </a:ln>
          <a:effectLst/>
        </p:spPr>
        <p:txBody>
          <a:bodyPr wrap="none">
            <a:spAutoFit/>
          </a:bodyPr>
          <a:lstStyle/>
          <a:p>
            <a:r>
              <a:rPr lang="zh-CN" altLang="en-US"/>
              <a:t>红色</a:t>
            </a:r>
          </a:p>
        </p:txBody>
      </p:sp>
      <p:sp>
        <p:nvSpPr>
          <p:cNvPr id="801839" name="Text Box 47"/>
          <p:cNvSpPr txBox="1">
            <a:spLocks noChangeArrowheads="1"/>
          </p:cNvSpPr>
          <p:nvPr/>
        </p:nvSpPr>
        <p:spPr bwMode="auto">
          <a:xfrm>
            <a:off x="7608684" y="3789363"/>
            <a:ext cx="646331" cy="369332"/>
          </a:xfrm>
          <a:prstGeom prst="rect">
            <a:avLst/>
          </a:prstGeom>
          <a:noFill/>
          <a:ln>
            <a:noFill/>
          </a:ln>
          <a:effectLst/>
        </p:spPr>
        <p:txBody>
          <a:bodyPr wrap="none">
            <a:spAutoFit/>
          </a:bodyPr>
          <a:lstStyle/>
          <a:p>
            <a:r>
              <a:rPr lang="zh-CN" altLang="en-US"/>
              <a:t>黑色</a:t>
            </a:r>
          </a:p>
        </p:txBody>
      </p:sp>
      <p:sp>
        <p:nvSpPr>
          <p:cNvPr id="41" name="标题 1"/>
          <p:cNvSpPr txBox="1"/>
          <p:nvPr/>
        </p:nvSpPr>
        <p:spPr>
          <a:xfrm>
            <a:off x="1919536" y="332656"/>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p>
        </p:txBody>
      </p:sp>
      <p:sp>
        <p:nvSpPr>
          <p:cNvPr id="37" name="标题 1"/>
          <p:cNvSpPr txBox="1"/>
          <p:nvPr/>
        </p:nvSpPr>
        <p:spPr>
          <a:xfrm>
            <a:off x="440641" y="173350"/>
            <a:ext cx="10515600" cy="954325"/>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a:t>
            </a:r>
            <a:r>
              <a:rPr lang="en-US" altLang="zh-CN" dirty="0"/>
              <a:t>CLS</a:t>
            </a:r>
            <a:r>
              <a:rPr lang="zh-CN" altLang="en-US" dirty="0"/>
              <a:t>算法</a:t>
            </a:r>
          </a:p>
        </p:txBody>
      </p:sp>
      <p:graphicFrame>
        <p:nvGraphicFramePr>
          <p:cNvPr id="2" name="Group 60">
            <a:extLst>
              <a:ext uri="{FF2B5EF4-FFF2-40B4-BE49-F238E27FC236}">
                <a16:creationId xmlns:a16="http://schemas.microsoft.com/office/drawing/2014/main" id="{CE0F1126-790A-F484-CBE2-15D6AA926FCB}"/>
              </a:ext>
            </a:extLst>
          </p:cNvPr>
          <p:cNvGraphicFramePr>
            <a:graphicFrameLocks noGrp="1"/>
          </p:cNvGraphicFramePr>
          <p:nvPr>
            <p:extLst>
              <p:ext uri="{D42A27DB-BD31-4B8C-83A1-F6EECF244321}">
                <p14:modId xmlns:p14="http://schemas.microsoft.com/office/powerpoint/2010/main" val="519523727"/>
              </p:ext>
            </p:extLst>
          </p:nvPr>
        </p:nvGraphicFramePr>
        <p:xfrm>
          <a:off x="8374879" y="151766"/>
          <a:ext cx="3691390" cy="3566160"/>
        </p:xfrm>
        <a:graphic>
          <a:graphicData uri="http://schemas.openxmlformats.org/drawingml/2006/table">
            <a:tbl>
              <a:tblPr/>
              <a:tblGrid>
                <a:gridCol w="688342">
                  <a:extLst>
                    <a:ext uri="{9D8B030D-6E8A-4147-A177-3AD203B41FA5}">
                      <a16:colId xmlns:a16="http://schemas.microsoft.com/office/drawing/2014/main" val="20000"/>
                    </a:ext>
                  </a:extLst>
                </a:gridCol>
                <a:gridCol w="1158732">
                  <a:extLst>
                    <a:ext uri="{9D8B030D-6E8A-4147-A177-3AD203B41FA5}">
                      <a16:colId xmlns:a16="http://schemas.microsoft.com/office/drawing/2014/main" val="20001"/>
                    </a:ext>
                  </a:extLst>
                </a:gridCol>
                <a:gridCol w="921468">
                  <a:extLst>
                    <a:ext uri="{9D8B030D-6E8A-4147-A177-3AD203B41FA5}">
                      <a16:colId xmlns:a16="http://schemas.microsoft.com/office/drawing/2014/main" val="20002"/>
                    </a:ext>
                  </a:extLst>
                </a:gridCol>
                <a:gridCol w="922848">
                  <a:extLst>
                    <a:ext uri="{9D8B030D-6E8A-4147-A177-3AD203B41FA5}">
                      <a16:colId xmlns:a16="http://schemas.microsoft.com/office/drawing/2014/main" val="20003"/>
                    </a:ext>
                  </a:extLst>
                </a:gridCol>
              </a:tblGrid>
              <a:tr h="339976">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人员</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眼睛颜色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头发颜色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所属人种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0557">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黄种人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0537">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蓝色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白种人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0557">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灰色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白种人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0557">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蓝色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红色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白种人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0557">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灰色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红色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白种人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0557">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混血</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1804">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灰色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混血</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0557">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蓝色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混血</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1898258" y="297329"/>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p>
        </p:txBody>
      </p:sp>
      <p:sp>
        <p:nvSpPr>
          <p:cNvPr id="3" name="内容占位符 2"/>
          <p:cNvSpPr>
            <a:spLocks noGrp="1"/>
          </p:cNvSpPr>
          <p:nvPr>
            <p:ph idx="1"/>
          </p:nvPr>
        </p:nvSpPr>
        <p:spPr>
          <a:xfrm>
            <a:off x="914400" y="1440329"/>
            <a:ext cx="10515600" cy="4351338"/>
          </a:xfrm>
        </p:spPr>
        <p:txBody>
          <a:bodyPr/>
          <a:lstStyle/>
          <a:p>
            <a:pPr algn="just"/>
            <a:r>
              <a:rPr lang="zh-CN" altLang="en-US" sz="2800" dirty="0"/>
              <a:t>步骤：</a:t>
            </a:r>
            <a:endParaRPr lang="en-US" altLang="zh-CN" sz="2800" dirty="0"/>
          </a:p>
          <a:p>
            <a:pPr lvl="1" algn="just"/>
            <a:r>
              <a:rPr lang="zh-CN" altLang="en-US" sz="2400" dirty="0"/>
              <a:t>生成一颗空决策树和一张训练样本属性集</a:t>
            </a:r>
            <a:r>
              <a:rPr lang="en-US" altLang="zh-CN" sz="2400" dirty="0"/>
              <a:t>;</a:t>
            </a:r>
          </a:p>
          <a:p>
            <a:pPr lvl="1" algn="just"/>
            <a:r>
              <a:rPr lang="zh-CN" altLang="en-US" sz="2400" dirty="0"/>
              <a:t>若训练样本集</a:t>
            </a:r>
            <a:r>
              <a:rPr lang="en-US" altLang="zh-CN" sz="2400" dirty="0"/>
              <a:t>T </a:t>
            </a:r>
            <a:r>
              <a:rPr lang="zh-CN" altLang="en-US" sz="2400" dirty="0"/>
              <a:t>中所有的样本都属于同一类</a:t>
            </a:r>
            <a:r>
              <a:rPr lang="en-US" altLang="zh-CN" sz="2400" dirty="0"/>
              <a:t>,</a:t>
            </a:r>
            <a:r>
              <a:rPr lang="zh-CN" altLang="en-US" sz="2400" dirty="0"/>
              <a:t>则生成</a:t>
            </a:r>
            <a:r>
              <a:rPr lang="zh-CN" altLang="en-US" sz="2400"/>
              <a:t>结点</a:t>
            </a:r>
            <a:r>
              <a:rPr lang="en-US" altLang="zh-CN" sz="2400"/>
              <a:t>T, </a:t>
            </a:r>
            <a:r>
              <a:rPr lang="zh-CN" altLang="en-US" sz="2400" dirty="0"/>
              <a:t>并终止学习算法</a:t>
            </a:r>
            <a:r>
              <a:rPr lang="en-US" altLang="zh-CN" sz="2400" dirty="0"/>
              <a:t>;</a:t>
            </a:r>
            <a:r>
              <a:rPr lang="zh-CN" altLang="en-US" sz="2400" dirty="0"/>
              <a:t>否则</a:t>
            </a:r>
          </a:p>
          <a:p>
            <a:pPr lvl="1" algn="just"/>
            <a:r>
              <a:rPr lang="zh-CN" altLang="en-US" sz="2400" dirty="0"/>
              <a:t>根据</a:t>
            </a:r>
            <a:r>
              <a:rPr lang="zh-CN" altLang="en-US" sz="2400" dirty="0">
                <a:solidFill>
                  <a:srgbClr val="CC0099"/>
                </a:solidFill>
              </a:rPr>
              <a:t>某种策略</a:t>
            </a:r>
            <a:r>
              <a:rPr lang="zh-CN" altLang="en-US" sz="2400" dirty="0"/>
              <a:t>从训练样本属性表中选择</a:t>
            </a:r>
            <a:r>
              <a:rPr lang="zh-CN" altLang="en-US" sz="2400"/>
              <a:t>属性</a:t>
            </a:r>
            <a:r>
              <a:rPr lang="en-US" altLang="zh-CN" sz="2400"/>
              <a:t>A</a:t>
            </a:r>
            <a:r>
              <a:rPr lang="zh-CN" altLang="en-US" sz="2400"/>
              <a:t>作为</a:t>
            </a:r>
            <a:r>
              <a:rPr lang="zh-CN" altLang="en-US" sz="2400" dirty="0"/>
              <a:t>测试属性</a:t>
            </a:r>
            <a:r>
              <a:rPr lang="en-US" altLang="zh-CN" sz="2400"/>
              <a:t>, </a:t>
            </a:r>
            <a:r>
              <a:rPr lang="zh-CN" altLang="en-US" sz="2400"/>
              <a:t>生成</a:t>
            </a:r>
            <a:r>
              <a:rPr lang="zh-CN" altLang="en-US" sz="2400" dirty="0"/>
              <a:t>测试结点</a:t>
            </a:r>
            <a:r>
              <a:rPr lang="en-US" altLang="zh-CN" sz="2400" dirty="0"/>
              <a:t>A </a:t>
            </a:r>
          </a:p>
          <a:p>
            <a:pPr lvl="1" algn="just"/>
            <a:r>
              <a:rPr lang="zh-CN" altLang="en-US" sz="2400" dirty="0"/>
              <a:t>若</a:t>
            </a:r>
            <a:r>
              <a:rPr lang="en-US" altLang="zh-CN" sz="2400" dirty="0"/>
              <a:t>A</a:t>
            </a:r>
            <a:r>
              <a:rPr lang="zh-CN" altLang="en-US" sz="2400" dirty="0"/>
              <a:t>的取值为</a:t>
            </a:r>
            <a:r>
              <a:rPr lang="en-US" altLang="zh-CN" sz="2400" dirty="0"/>
              <a:t>v1,v2,…,</a:t>
            </a:r>
            <a:r>
              <a:rPr lang="en-US" altLang="zh-CN" sz="2400" dirty="0" err="1"/>
              <a:t>vm</a:t>
            </a:r>
            <a:r>
              <a:rPr lang="en-US" altLang="zh-CN" sz="2400" dirty="0"/>
              <a:t>, </a:t>
            </a:r>
            <a:r>
              <a:rPr lang="zh-CN" altLang="en-US" sz="2400" dirty="0"/>
              <a:t>则</a:t>
            </a:r>
            <a:r>
              <a:rPr lang="zh-CN" altLang="en-US" sz="2400"/>
              <a:t>根据</a:t>
            </a:r>
            <a:r>
              <a:rPr lang="en-US" altLang="zh-CN" sz="2400"/>
              <a:t>A</a:t>
            </a:r>
            <a:r>
              <a:rPr lang="zh-CN" altLang="en-US" sz="2400"/>
              <a:t>的</a:t>
            </a:r>
            <a:r>
              <a:rPr lang="zh-CN" altLang="en-US" sz="2400" dirty="0"/>
              <a:t>取值的不同</a:t>
            </a:r>
            <a:r>
              <a:rPr lang="en-US" altLang="zh-CN" sz="2400" dirty="0"/>
              <a:t>,</a:t>
            </a:r>
            <a:r>
              <a:rPr lang="zh-CN" altLang="en-US" sz="2400"/>
              <a:t>将</a:t>
            </a:r>
            <a:r>
              <a:rPr lang="en-US" altLang="zh-CN" sz="2400"/>
              <a:t>T</a:t>
            </a:r>
            <a:r>
              <a:rPr lang="zh-CN" altLang="en-US" sz="2400"/>
              <a:t>划分成</a:t>
            </a:r>
            <a:r>
              <a:rPr lang="en-US" altLang="zh-CN" sz="2400"/>
              <a:t>m</a:t>
            </a:r>
            <a:r>
              <a:rPr lang="zh-CN" altLang="en-US" sz="2400" dirty="0"/>
              <a:t>个子集</a:t>
            </a:r>
            <a:r>
              <a:rPr lang="en-US" altLang="zh-CN" sz="2400" dirty="0"/>
              <a:t>T1,T2,…,Tm;</a:t>
            </a:r>
          </a:p>
          <a:p>
            <a:pPr lvl="1" algn="just"/>
            <a:r>
              <a:rPr lang="zh-CN" altLang="en-US" sz="2400" dirty="0"/>
              <a:t>从训练样本属性表中删除属性</a:t>
            </a:r>
            <a:r>
              <a:rPr lang="en-US" altLang="zh-CN" sz="2400" dirty="0"/>
              <a:t>A;</a:t>
            </a:r>
          </a:p>
          <a:p>
            <a:pPr lvl="1" algn="just"/>
            <a:r>
              <a:rPr lang="zh-CN" altLang="en-US" sz="2400" dirty="0"/>
              <a:t>转步骤</a:t>
            </a:r>
            <a:r>
              <a:rPr lang="en-US" altLang="zh-CN" sz="2400" dirty="0"/>
              <a:t>2, </a:t>
            </a:r>
            <a:r>
              <a:rPr lang="zh-CN" altLang="en-US" sz="2400" dirty="0"/>
              <a:t>对每个子集递归调用</a:t>
            </a:r>
            <a:r>
              <a:rPr lang="en-US" altLang="zh-CN" sz="2400" dirty="0"/>
              <a:t>CLS;</a:t>
            </a:r>
          </a:p>
          <a:p>
            <a:endParaRPr lang="zh-CN" altLang="en-US" dirty="0"/>
          </a:p>
        </p:txBody>
      </p:sp>
      <p:sp>
        <p:nvSpPr>
          <p:cNvPr id="4" name="标题 1"/>
          <p:cNvSpPr txBox="1"/>
          <p:nvPr/>
        </p:nvSpPr>
        <p:spPr>
          <a:xfrm>
            <a:off x="369277" y="297329"/>
            <a:ext cx="10515600" cy="837407"/>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a:t>
            </a:r>
            <a:r>
              <a:rPr lang="en-US" altLang="zh-CN" dirty="0"/>
              <a:t>CLS</a:t>
            </a:r>
            <a:r>
              <a:rPr lang="zh-CN" altLang="en-US" dirty="0"/>
              <a:t>算法</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1898258" y="297329"/>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p>
        </p:txBody>
      </p:sp>
      <p:sp>
        <p:nvSpPr>
          <p:cNvPr id="3" name="内容占位符 2"/>
          <p:cNvSpPr>
            <a:spLocks noGrp="1"/>
          </p:cNvSpPr>
          <p:nvPr>
            <p:ph idx="1"/>
          </p:nvPr>
        </p:nvSpPr>
        <p:spPr>
          <a:xfrm>
            <a:off x="755258" y="1630362"/>
            <a:ext cx="10515600" cy="4351338"/>
          </a:xfrm>
        </p:spPr>
        <p:txBody>
          <a:bodyPr>
            <a:normAutofit/>
          </a:bodyPr>
          <a:lstStyle/>
          <a:p>
            <a:pPr algn="just"/>
            <a:r>
              <a:rPr lang="en-US" altLang="zh-CN" sz="3600" dirty="0"/>
              <a:t>CLS</a:t>
            </a:r>
            <a:r>
              <a:rPr lang="zh-CN" altLang="en-US" sz="3600" dirty="0"/>
              <a:t>算法问题：</a:t>
            </a:r>
            <a:endParaRPr lang="en-US" altLang="zh-CN" sz="3600" dirty="0"/>
          </a:p>
          <a:p>
            <a:pPr lvl="1" algn="just"/>
            <a:r>
              <a:rPr lang="zh-CN" altLang="en-US" sz="3200" dirty="0"/>
              <a:t>在步骤</a:t>
            </a:r>
            <a:r>
              <a:rPr lang="en-US" altLang="zh-CN" sz="3200" dirty="0"/>
              <a:t>3</a:t>
            </a:r>
            <a:r>
              <a:rPr lang="zh-CN" altLang="en-US" sz="3200" dirty="0"/>
              <a:t>中，根据某种策略从训练样本属性表中选择属性</a:t>
            </a:r>
            <a:r>
              <a:rPr lang="en-US" altLang="zh-CN" sz="3200" dirty="0"/>
              <a:t>A</a:t>
            </a:r>
            <a:r>
              <a:rPr lang="zh-CN" altLang="en-US" sz="3200" dirty="0"/>
              <a:t>作为测试属性。没有规定采用何种测试属性。实践表明，测试属性集的组成以及测试属性的先后对决策树的学习具有举足轻重的影响。</a:t>
            </a:r>
          </a:p>
          <a:p>
            <a:endParaRPr lang="en-US" altLang="zh-CN" dirty="0"/>
          </a:p>
        </p:txBody>
      </p:sp>
      <p:sp>
        <p:nvSpPr>
          <p:cNvPr id="4" name="标题 1"/>
          <p:cNvSpPr txBox="1"/>
          <p:nvPr/>
        </p:nvSpPr>
        <p:spPr>
          <a:xfrm>
            <a:off x="369277" y="412025"/>
            <a:ext cx="10515600" cy="913607"/>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a:t>
            </a:r>
            <a:r>
              <a:rPr lang="en-US" altLang="zh-CN" dirty="0"/>
              <a:t>CLS</a:t>
            </a:r>
            <a:r>
              <a:rPr lang="zh-CN" altLang="en-US" dirty="0"/>
              <a:t>算法</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7093" name="Group 181"/>
          <p:cNvGraphicFramePr>
            <a:graphicFrameLocks noGrp="1"/>
          </p:cNvGraphicFramePr>
          <p:nvPr>
            <p:extLst>
              <p:ext uri="{D42A27DB-BD31-4B8C-83A1-F6EECF244321}">
                <p14:modId xmlns:p14="http://schemas.microsoft.com/office/powerpoint/2010/main" val="854667544"/>
              </p:ext>
            </p:extLst>
          </p:nvPr>
        </p:nvGraphicFramePr>
        <p:xfrm>
          <a:off x="1541462" y="1684520"/>
          <a:ext cx="9109075" cy="4330068"/>
        </p:xfrm>
        <a:graphic>
          <a:graphicData uri="http://schemas.openxmlformats.org/drawingml/2006/table">
            <a:tbl>
              <a:tblPr/>
              <a:tblGrid>
                <a:gridCol w="808038">
                  <a:extLst>
                    <a:ext uri="{9D8B030D-6E8A-4147-A177-3AD203B41FA5}">
                      <a16:colId xmlns:a16="http://schemas.microsoft.com/office/drawing/2014/main" val="20000"/>
                    </a:ext>
                  </a:extLst>
                </a:gridCol>
                <a:gridCol w="806450">
                  <a:extLst>
                    <a:ext uri="{9D8B030D-6E8A-4147-A177-3AD203B41FA5}">
                      <a16:colId xmlns:a16="http://schemas.microsoft.com/office/drawing/2014/main" val="20001"/>
                    </a:ext>
                  </a:extLst>
                </a:gridCol>
                <a:gridCol w="808037">
                  <a:extLst>
                    <a:ext uri="{9D8B030D-6E8A-4147-A177-3AD203B41FA5}">
                      <a16:colId xmlns:a16="http://schemas.microsoft.com/office/drawing/2014/main" val="20002"/>
                    </a:ext>
                  </a:extLst>
                </a:gridCol>
                <a:gridCol w="806450">
                  <a:extLst>
                    <a:ext uri="{9D8B030D-6E8A-4147-A177-3AD203B41FA5}">
                      <a16:colId xmlns:a16="http://schemas.microsoft.com/office/drawing/2014/main" val="20003"/>
                    </a:ext>
                  </a:extLst>
                </a:gridCol>
                <a:gridCol w="808038">
                  <a:extLst>
                    <a:ext uri="{9D8B030D-6E8A-4147-A177-3AD203B41FA5}">
                      <a16:colId xmlns:a16="http://schemas.microsoft.com/office/drawing/2014/main" val="20004"/>
                    </a:ext>
                  </a:extLst>
                </a:gridCol>
                <a:gridCol w="811212">
                  <a:extLst>
                    <a:ext uri="{9D8B030D-6E8A-4147-A177-3AD203B41FA5}">
                      <a16:colId xmlns:a16="http://schemas.microsoft.com/office/drawing/2014/main" val="20005"/>
                    </a:ext>
                  </a:extLst>
                </a:gridCol>
                <a:gridCol w="808038">
                  <a:extLst>
                    <a:ext uri="{9D8B030D-6E8A-4147-A177-3AD203B41FA5}">
                      <a16:colId xmlns:a16="http://schemas.microsoft.com/office/drawing/2014/main" val="20006"/>
                    </a:ext>
                  </a:extLst>
                </a:gridCol>
                <a:gridCol w="806450">
                  <a:extLst>
                    <a:ext uri="{9D8B030D-6E8A-4147-A177-3AD203B41FA5}">
                      <a16:colId xmlns:a16="http://schemas.microsoft.com/office/drawing/2014/main" val="20007"/>
                    </a:ext>
                  </a:extLst>
                </a:gridCol>
                <a:gridCol w="808037">
                  <a:extLst>
                    <a:ext uri="{9D8B030D-6E8A-4147-A177-3AD203B41FA5}">
                      <a16:colId xmlns:a16="http://schemas.microsoft.com/office/drawing/2014/main" val="20008"/>
                    </a:ext>
                  </a:extLst>
                </a:gridCol>
                <a:gridCol w="806450">
                  <a:extLst>
                    <a:ext uri="{9D8B030D-6E8A-4147-A177-3AD203B41FA5}">
                      <a16:colId xmlns:a16="http://schemas.microsoft.com/office/drawing/2014/main" val="20009"/>
                    </a:ext>
                  </a:extLst>
                </a:gridCol>
                <a:gridCol w="1031875">
                  <a:extLst>
                    <a:ext uri="{9D8B030D-6E8A-4147-A177-3AD203B41FA5}">
                      <a16:colId xmlns:a16="http://schemas.microsoft.com/office/drawing/2014/main" val="20010"/>
                    </a:ext>
                  </a:extLst>
                </a:gridCol>
              </a:tblGrid>
              <a:tr h="3698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学生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鸡肉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猪肉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牛肉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羊肉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鱼肉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鸡蛋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青菜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番茄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牛奶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健康情况</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830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不缺钙</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363">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rPr>
                        <a:t>不缺钙</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缺钙</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不缺钙</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830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缺钙</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8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缺钙</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8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不缺钙</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8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缺钙</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830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不缺钙</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98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rPr>
                        <a:t>不缺钙</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807095" name="Text Box 183"/>
          <p:cNvSpPr txBox="1">
            <a:spLocks noChangeArrowheads="1"/>
          </p:cNvSpPr>
          <p:nvPr/>
        </p:nvSpPr>
        <p:spPr bwMode="auto">
          <a:xfrm>
            <a:off x="4307499" y="1197740"/>
            <a:ext cx="2954655" cy="369332"/>
          </a:xfrm>
          <a:prstGeom prst="rect">
            <a:avLst/>
          </a:prstGeom>
          <a:solidFill>
            <a:schemeClr val="accent2"/>
          </a:solidFill>
          <a:ln>
            <a:noFill/>
          </a:ln>
          <a:effectLst/>
        </p:spPr>
        <p:txBody>
          <a:bodyPr wrap="none">
            <a:spAutoFit/>
          </a:bodyPr>
          <a:lstStyle/>
          <a:p>
            <a:r>
              <a:rPr lang="zh-CN" altLang="en-US" dirty="0">
                <a:solidFill>
                  <a:schemeClr val="bg1"/>
                </a:solidFill>
              </a:rPr>
              <a:t>学生膳食结构和缺钙调查表</a:t>
            </a:r>
          </a:p>
        </p:txBody>
      </p:sp>
      <p:sp>
        <p:nvSpPr>
          <p:cNvPr id="6" name="标题 1"/>
          <p:cNvSpPr txBox="1"/>
          <p:nvPr/>
        </p:nvSpPr>
        <p:spPr>
          <a:xfrm>
            <a:off x="369277" y="157612"/>
            <a:ext cx="10515600" cy="8996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a:t>
            </a:r>
            <a:r>
              <a:rPr lang="en-US" altLang="zh-CN" dirty="0"/>
              <a:t>CLS</a:t>
            </a:r>
            <a:r>
              <a:rPr lang="zh-CN" altLang="en-US" dirty="0"/>
              <a:t>算法</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43" name="Text Box 7"/>
          <p:cNvSpPr txBox="1">
            <a:spLocks noChangeArrowheads="1"/>
          </p:cNvSpPr>
          <p:nvPr/>
        </p:nvSpPr>
        <p:spPr bwMode="auto">
          <a:xfrm>
            <a:off x="1990385" y="1057836"/>
            <a:ext cx="9161482" cy="523220"/>
          </a:xfrm>
          <a:prstGeom prst="rect">
            <a:avLst/>
          </a:prstGeom>
          <a:noFill/>
          <a:ln>
            <a:noFill/>
          </a:ln>
          <a:effectLst/>
        </p:spPr>
        <p:txBody>
          <a:bodyPr wrap="none">
            <a:spAutoFit/>
          </a:bodyPr>
          <a:lstStyle/>
          <a:p>
            <a:r>
              <a:rPr lang="zh-CN" altLang="en-US" sz="2800"/>
              <a:t>采用不同的测试属性及其先后顺序将会生成不同的决策树</a:t>
            </a:r>
          </a:p>
        </p:txBody>
      </p:sp>
      <p:sp>
        <p:nvSpPr>
          <p:cNvPr id="807944" name="Oval 8"/>
          <p:cNvSpPr>
            <a:spLocks noChangeArrowheads="1"/>
          </p:cNvSpPr>
          <p:nvPr/>
        </p:nvSpPr>
        <p:spPr bwMode="auto">
          <a:xfrm>
            <a:off x="6067888" y="1670188"/>
            <a:ext cx="863600" cy="431800"/>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鸡肉</a:t>
            </a:r>
          </a:p>
        </p:txBody>
      </p:sp>
      <p:sp>
        <p:nvSpPr>
          <p:cNvPr id="807946" name="Oval 10"/>
          <p:cNvSpPr>
            <a:spLocks noChangeArrowheads="1"/>
          </p:cNvSpPr>
          <p:nvPr/>
        </p:nvSpPr>
        <p:spPr bwMode="auto">
          <a:xfrm>
            <a:off x="7868113" y="2317888"/>
            <a:ext cx="863600" cy="431800"/>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a:t>猪肉</a:t>
            </a:r>
          </a:p>
        </p:txBody>
      </p:sp>
      <p:sp>
        <p:nvSpPr>
          <p:cNvPr id="807947" name="Oval 11"/>
          <p:cNvSpPr>
            <a:spLocks noChangeArrowheads="1"/>
          </p:cNvSpPr>
          <p:nvPr/>
        </p:nvSpPr>
        <p:spPr bwMode="auto">
          <a:xfrm>
            <a:off x="4412126" y="2317888"/>
            <a:ext cx="863600" cy="431800"/>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猪肉</a:t>
            </a:r>
          </a:p>
        </p:txBody>
      </p:sp>
      <p:sp>
        <p:nvSpPr>
          <p:cNvPr id="807949" name="Oval 13"/>
          <p:cNvSpPr>
            <a:spLocks noChangeArrowheads="1"/>
          </p:cNvSpPr>
          <p:nvPr/>
        </p:nvSpPr>
        <p:spPr bwMode="auto">
          <a:xfrm>
            <a:off x="3188163" y="3110051"/>
            <a:ext cx="863600" cy="431800"/>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牛肉</a:t>
            </a:r>
          </a:p>
        </p:txBody>
      </p:sp>
      <p:sp>
        <p:nvSpPr>
          <p:cNvPr id="807950" name="Oval 14"/>
          <p:cNvSpPr>
            <a:spLocks noChangeArrowheads="1"/>
          </p:cNvSpPr>
          <p:nvPr/>
        </p:nvSpPr>
        <p:spPr bwMode="auto">
          <a:xfrm>
            <a:off x="5347163" y="3110051"/>
            <a:ext cx="863600" cy="431800"/>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牛肉</a:t>
            </a:r>
          </a:p>
        </p:txBody>
      </p:sp>
      <p:sp>
        <p:nvSpPr>
          <p:cNvPr id="807951" name="Oval 15"/>
          <p:cNvSpPr>
            <a:spLocks noChangeArrowheads="1"/>
          </p:cNvSpPr>
          <p:nvPr/>
        </p:nvSpPr>
        <p:spPr bwMode="auto">
          <a:xfrm>
            <a:off x="7075951" y="3181488"/>
            <a:ext cx="863600" cy="431800"/>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牛肉</a:t>
            </a:r>
          </a:p>
        </p:txBody>
      </p:sp>
      <p:sp>
        <p:nvSpPr>
          <p:cNvPr id="807953" name="Oval 17"/>
          <p:cNvSpPr>
            <a:spLocks noChangeArrowheads="1"/>
          </p:cNvSpPr>
          <p:nvPr/>
        </p:nvSpPr>
        <p:spPr bwMode="auto">
          <a:xfrm>
            <a:off x="2322977" y="4334013"/>
            <a:ext cx="1368425" cy="431800"/>
          </a:xfrm>
          <a:prstGeom prst="ellipse">
            <a:avLst/>
          </a:prstGeom>
          <a:solidFill>
            <a:schemeClr val="accent2"/>
          </a:solidFill>
          <a:ln w="9525">
            <a:solidFill>
              <a:schemeClr val="tx1"/>
            </a:solidFill>
            <a:round/>
          </a:ln>
          <a:effectLst/>
        </p:spPr>
        <p:txBody>
          <a:bodyPr wrap="none" anchor="ctr"/>
          <a:lstStyle/>
          <a:p>
            <a:pPr algn="ctr"/>
            <a:r>
              <a:rPr lang="zh-CN" altLang="en-US">
                <a:solidFill>
                  <a:schemeClr val="bg1"/>
                </a:solidFill>
              </a:rPr>
              <a:t>缺钙（</a:t>
            </a:r>
            <a:r>
              <a:rPr lang="en-US" altLang="zh-CN">
                <a:solidFill>
                  <a:schemeClr val="bg1"/>
                </a:solidFill>
              </a:rPr>
              <a:t>3</a:t>
            </a:r>
            <a:r>
              <a:rPr lang="zh-CN" altLang="en-US">
                <a:solidFill>
                  <a:schemeClr val="bg1"/>
                </a:solidFill>
              </a:rPr>
              <a:t>，</a:t>
            </a:r>
            <a:r>
              <a:rPr lang="en-US" altLang="zh-CN">
                <a:solidFill>
                  <a:schemeClr val="bg1"/>
                </a:solidFill>
              </a:rPr>
              <a:t>6</a:t>
            </a:r>
            <a:r>
              <a:rPr lang="zh-CN" altLang="en-US">
                <a:solidFill>
                  <a:schemeClr val="bg1"/>
                </a:solidFill>
              </a:rPr>
              <a:t>）</a:t>
            </a:r>
          </a:p>
        </p:txBody>
      </p:sp>
      <p:sp>
        <p:nvSpPr>
          <p:cNvPr id="807954" name="Oval 18"/>
          <p:cNvSpPr>
            <a:spLocks noChangeArrowheads="1"/>
          </p:cNvSpPr>
          <p:nvPr/>
        </p:nvSpPr>
        <p:spPr bwMode="auto">
          <a:xfrm>
            <a:off x="3762839" y="4334013"/>
            <a:ext cx="1368425" cy="431800"/>
          </a:xfrm>
          <a:prstGeom prst="ellipse">
            <a:avLst/>
          </a:prstGeom>
          <a:solidFill>
            <a:schemeClr val="accent2"/>
          </a:solidFill>
          <a:ln w="9525">
            <a:solidFill>
              <a:schemeClr val="tx1"/>
            </a:solidFill>
            <a:round/>
          </a:ln>
          <a:effectLst/>
        </p:spPr>
        <p:txBody>
          <a:bodyPr wrap="none" anchor="ctr"/>
          <a:lstStyle/>
          <a:p>
            <a:pPr algn="ctr"/>
            <a:r>
              <a:rPr lang="zh-CN" altLang="en-US">
                <a:solidFill>
                  <a:schemeClr val="bg1"/>
                </a:solidFill>
              </a:rPr>
              <a:t>不缺钙（</a:t>
            </a:r>
            <a:r>
              <a:rPr lang="en-US" altLang="zh-CN">
                <a:solidFill>
                  <a:schemeClr val="bg1"/>
                </a:solidFill>
              </a:rPr>
              <a:t>4</a:t>
            </a:r>
            <a:r>
              <a:rPr lang="zh-CN" altLang="en-US">
                <a:solidFill>
                  <a:schemeClr val="bg1"/>
                </a:solidFill>
              </a:rPr>
              <a:t>）</a:t>
            </a:r>
          </a:p>
        </p:txBody>
      </p:sp>
      <p:sp>
        <p:nvSpPr>
          <p:cNvPr id="807955" name="Oval 19"/>
          <p:cNvSpPr>
            <a:spLocks noChangeArrowheads="1"/>
          </p:cNvSpPr>
          <p:nvPr/>
        </p:nvSpPr>
        <p:spPr bwMode="auto">
          <a:xfrm>
            <a:off x="5202702" y="4334013"/>
            <a:ext cx="1368425" cy="431800"/>
          </a:xfrm>
          <a:prstGeom prst="ellipse">
            <a:avLst/>
          </a:prstGeom>
          <a:solidFill>
            <a:schemeClr val="accent2"/>
          </a:solidFill>
          <a:ln w="9525">
            <a:solidFill>
              <a:schemeClr val="tx1"/>
            </a:solidFill>
            <a:round/>
          </a:ln>
          <a:effectLst/>
        </p:spPr>
        <p:txBody>
          <a:bodyPr wrap="none" anchor="ctr"/>
          <a:lstStyle/>
          <a:p>
            <a:pPr algn="ctr"/>
            <a:r>
              <a:rPr lang="zh-CN" altLang="en-US">
                <a:solidFill>
                  <a:schemeClr val="bg1"/>
                </a:solidFill>
              </a:rPr>
              <a:t>不缺钙（</a:t>
            </a:r>
            <a:r>
              <a:rPr lang="en-US" altLang="zh-CN">
                <a:solidFill>
                  <a:schemeClr val="bg1"/>
                </a:solidFill>
              </a:rPr>
              <a:t>10</a:t>
            </a:r>
            <a:r>
              <a:rPr lang="zh-CN" altLang="en-US">
                <a:solidFill>
                  <a:schemeClr val="bg1"/>
                </a:solidFill>
              </a:rPr>
              <a:t>）</a:t>
            </a:r>
          </a:p>
        </p:txBody>
      </p:sp>
      <p:sp>
        <p:nvSpPr>
          <p:cNvPr id="807956" name="Oval 20"/>
          <p:cNvSpPr>
            <a:spLocks noChangeArrowheads="1"/>
          </p:cNvSpPr>
          <p:nvPr/>
        </p:nvSpPr>
        <p:spPr bwMode="auto">
          <a:xfrm>
            <a:off x="6644152" y="4334013"/>
            <a:ext cx="1368425" cy="431800"/>
          </a:xfrm>
          <a:prstGeom prst="ellipse">
            <a:avLst/>
          </a:prstGeom>
          <a:solidFill>
            <a:schemeClr val="accent2"/>
          </a:solidFill>
          <a:ln w="9525">
            <a:solidFill>
              <a:schemeClr val="tx1"/>
            </a:solidFill>
            <a:round/>
          </a:ln>
          <a:effectLst/>
        </p:spPr>
        <p:txBody>
          <a:bodyPr wrap="none" anchor="ctr"/>
          <a:lstStyle/>
          <a:p>
            <a:pPr algn="ctr"/>
            <a:r>
              <a:rPr lang="zh-CN" altLang="en-US">
                <a:solidFill>
                  <a:schemeClr val="bg1"/>
                </a:solidFill>
              </a:rPr>
              <a:t>缺钙（</a:t>
            </a:r>
            <a:r>
              <a:rPr lang="en-US" altLang="zh-CN">
                <a:solidFill>
                  <a:schemeClr val="bg1"/>
                </a:solidFill>
              </a:rPr>
              <a:t>5</a:t>
            </a:r>
            <a:r>
              <a:rPr lang="zh-CN" altLang="en-US">
                <a:solidFill>
                  <a:schemeClr val="bg1"/>
                </a:solidFill>
              </a:rPr>
              <a:t>）</a:t>
            </a:r>
          </a:p>
        </p:txBody>
      </p:sp>
      <p:sp>
        <p:nvSpPr>
          <p:cNvPr id="807957" name="Oval 21"/>
          <p:cNvSpPr>
            <a:spLocks noChangeArrowheads="1"/>
          </p:cNvSpPr>
          <p:nvPr/>
        </p:nvSpPr>
        <p:spPr bwMode="auto">
          <a:xfrm>
            <a:off x="8083220" y="4338637"/>
            <a:ext cx="1368425" cy="431800"/>
          </a:xfrm>
          <a:prstGeom prst="ellipse">
            <a:avLst/>
          </a:prstGeom>
          <a:solidFill>
            <a:schemeClr val="accent2"/>
          </a:solidFill>
          <a:ln w="9525">
            <a:solidFill>
              <a:schemeClr val="tx1"/>
            </a:solidFill>
            <a:round/>
          </a:ln>
          <a:effectLst/>
        </p:spPr>
        <p:txBody>
          <a:bodyPr wrap="none" anchor="ctr"/>
          <a:lstStyle/>
          <a:p>
            <a:pPr algn="ctr"/>
            <a:r>
              <a:rPr lang="zh-CN" altLang="en-US">
                <a:solidFill>
                  <a:schemeClr val="bg1"/>
                </a:solidFill>
              </a:rPr>
              <a:t>不缺钙（</a:t>
            </a:r>
            <a:r>
              <a:rPr lang="en-US" altLang="zh-CN">
                <a:solidFill>
                  <a:schemeClr val="bg1"/>
                </a:solidFill>
              </a:rPr>
              <a:t>1</a:t>
            </a:r>
            <a:r>
              <a:rPr lang="zh-CN" altLang="en-US">
                <a:solidFill>
                  <a:schemeClr val="bg1"/>
                </a:solidFill>
              </a:rPr>
              <a:t>）</a:t>
            </a:r>
          </a:p>
        </p:txBody>
      </p:sp>
      <p:sp>
        <p:nvSpPr>
          <p:cNvPr id="807958" name="Oval 22"/>
          <p:cNvSpPr>
            <a:spLocks noChangeArrowheads="1"/>
          </p:cNvSpPr>
          <p:nvPr/>
        </p:nvSpPr>
        <p:spPr bwMode="auto">
          <a:xfrm>
            <a:off x="9739776" y="4334013"/>
            <a:ext cx="863600" cy="431800"/>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鱼肉</a:t>
            </a:r>
          </a:p>
        </p:txBody>
      </p:sp>
      <p:sp>
        <p:nvSpPr>
          <p:cNvPr id="807959" name="Oval 23"/>
          <p:cNvSpPr>
            <a:spLocks noChangeArrowheads="1"/>
          </p:cNvSpPr>
          <p:nvPr/>
        </p:nvSpPr>
        <p:spPr bwMode="auto">
          <a:xfrm>
            <a:off x="8155452" y="5342076"/>
            <a:ext cx="1368425" cy="431800"/>
          </a:xfrm>
          <a:prstGeom prst="ellipse">
            <a:avLst/>
          </a:prstGeom>
          <a:solidFill>
            <a:schemeClr val="accent2"/>
          </a:solidFill>
          <a:ln w="9525">
            <a:solidFill>
              <a:schemeClr val="tx1"/>
            </a:solidFill>
            <a:round/>
          </a:ln>
          <a:effectLst/>
        </p:spPr>
        <p:txBody>
          <a:bodyPr wrap="none" anchor="ctr"/>
          <a:lstStyle/>
          <a:p>
            <a:pPr algn="ctr"/>
            <a:r>
              <a:rPr lang="zh-CN" altLang="en-US">
                <a:solidFill>
                  <a:schemeClr val="bg1"/>
                </a:solidFill>
              </a:rPr>
              <a:t>缺钙（</a:t>
            </a:r>
            <a:r>
              <a:rPr lang="en-US" altLang="zh-CN">
                <a:solidFill>
                  <a:schemeClr val="bg1"/>
                </a:solidFill>
              </a:rPr>
              <a:t>8</a:t>
            </a:r>
            <a:r>
              <a:rPr lang="zh-CN" altLang="en-US">
                <a:solidFill>
                  <a:schemeClr val="bg1"/>
                </a:solidFill>
              </a:rPr>
              <a:t>）</a:t>
            </a:r>
          </a:p>
        </p:txBody>
      </p:sp>
      <p:sp>
        <p:nvSpPr>
          <p:cNvPr id="807960" name="Oval 24"/>
          <p:cNvSpPr>
            <a:spLocks noChangeArrowheads="1"/>
          </p:cNvSpPr>
          <p:nvPr/>
        </p:nvSpPr>
        <p:spPr bwMode="auto">
          <a:xfrm>
            <a:off x="9668339" y="5342076"/>
            <a:ext cx="1584325" cy="431800"/>
          </a:xfrm>
          <a:prstGeom prst="ellipse">
            <a:avLst/>
          </a:prstGeom>
          <a:solidFill>
            <a:schemeClr val="accent2"/>
          </a:solidFill>
          <a:ln w="9525">
            <a:solidFill>
              <a:schemeClr val="tx1"/>
            </a:solidFill>
            <a:round/>
          </a:ln>
          <a:effectLst/>
        </p:spPr>
        <p:txBody>
          <a:bodyPr wrap="none" anchor="ctr"/>
          <a:lstStyle/>
          <a:p>
            <a:pPr algn="ctr"/>
            <a:r>
              <a:rPr lang="zh-CN" altLang="en-US">
                <a:solidFill>
                  <a:schemeClr val="bg1"/>
                </a:solidFill>
              </a:rPr>
              <a:t>不缺钙（</a:t>
            </a:r>
            <a:r>
              <a:rPr lang="en-US" altLang="zh-CN">
                <a:solidFill>
                  <a:schemeClr val="bg1"/>
                </a:solidFill>
              </a:rPr>
              <a:t>7</a:t>
            </a:r>
            <a:r>
              <a:rPr lang="zh-CN" altLang="en-US">
                <a:solidFill>
                  <a:schemeClr val="bg1"/>
                </a:solidFill>
              </a:rPr>
              <a:t>，</a:t>
            </a:r>
            <a:r>
              <a:rPr lang="en-US" altLang="zh-CN">
                <a:solidFill>
                  <a:schemeClr val="bg1"/>
                </a:solidFill>
              </a:rPr>
              <a:t>9</a:t>
            </a:r>
            <a:r>
              <a:rPr lang="zh-CN" altLang="en-US">
                <a:solidFill>
                  <a:schemeClr val="bg1"/>
                </a:solidFill>
              </a:rPr>
              <a:t>）</a:t>
            </a:r>
          </a:p>
        </p:txBody>
      </p:sp>
      <p:sp>
        <p:nvSpPr>
          <p:cNvPr id="807961" name="Text Box 25"/>
          <p:cNvSpPr txBox="1">
            <a:spLocks noChangeArrowheads="1"/>
          </p:cNvSpPr>
          <p:nvPr/>
        </p:nvSpPr>
        <p:spPr bwMode="auto">
          <a:xfrm>
            <a:off x="5420188" y="1886088"/>
            <a:ext cx="387350" cy="336550"/>
          </a:xfrm>
          <a:prstGeom prst="rect">
            <a:avLst/>
          </a:prstGeom>
          <a:noFill/>
          <a:ln>
            <a:noFill/>
          </a:ln>
          <a:effectLst/>
        </p:spPr>
        <p:txBody>
          <a:bodyPr wrap="square">
            <a:spAutoFit/>
          </a:bodyPr>
          <a:lstStyle/>
          <a:p>
            <a:r>
              <a:rPr lang="zh-CN" altLang="en-US" sz="1600"/>
              <a:t>是</a:t>
            </a:r>
          </a:p>
        </p:txBody>
      </p:sp>
      <p:sp>
        <p:nvSpPr>
          <p:cNvPr id="807962" name="Text Box 26"/>
          <p:cNvSpPr txBox="1">
            <a:spLocks noChangeArrowheads="1"/>
          </p:cNvSpPr>
          <p:nvPr/>
        </p:nvSpPr>
        <p:spPr bwMode="auto">
          <a:xfrm>
            <a:off x="7264863" y="1836876"/>
            <a:ext cx="387350" cy="336550"/>
          </a:xfrm>
          <a:prstGeom prst="rect">
            <a:avLst/>
          </a:prstGeom>
          <a:noFill/>
          <a:ln>
            <a:noFill/>
          </a:ln>
          <a:effectLst/>
        </p:spPr>
        <p:txBody>
          <a:bodyPr wrap="square">
            <a:spAutoFit/>
          </a:bodyPr>
          <a:lstStyle/>
          <a:p>
            <a:r>
              <a:rPr lang="zh-CN" altLang="en-US" sz="1600"/>
              <a:t>否</a:t>
            </a:r>
          </a:p>
        </p:txBody>
      </p:sp>
      <p:sp>
        <p:nvSpPr>
          <p:cNvPr id="807963" name="Line 27"/>
          <p:cNvSpPr>
            <a:spLocks noChangeShapeType="1"/>
          </p:cNvSpPr>
          <p:nvPr/>
        </p:nvSpPr>
        <p:spPr bwMode="auto">
          <a:xfrm flipH="1">
            <a:off x="5202702" y="2028964"/>
            <a:ext cx="936625" cy="360363"/>
          </a:xfrm>
          <a:prstGeom prst="line">
            <a:avLst/>
          </a:prstGeom>
          <a:noFill/>
          <a:ln w="9525">
            <a:solidFill>
              <a:schemeClr val="tx1"/>
            </a:solidFill>
            <a:round/>
          </a:ln>
          <a:effectLst/>
        </p:spPr>
        <p:txBody>
          <a:bodyPr/>
          <a:lstStyle/>
          <a:p>
            <a:endParaRPr lang="zh-CN" altLang="en-US"/>
          </a:p>
        </p:txBody>
      </p:sp>
      <p:sp>
        <p:nvSpPr>
          <p:cNvPr id="807964" name="Line 28"/>
          <p:cNvSpPr>
            <a:spLocks noChangeShapeType="1"/>
          </p:cNvSpPr>
          <p:nvPr/>
        </p:nvSpPr>
        <p:spPr bwMode="auto">
          <a:xfrm>
            <a:off x="6860051" y="2028963"/>
            <a:ext cx="1008062" cy="431800"/>
          </a:xfrm>
          <a:prstGeom prst="line">
            <a:avLst/>
          </a:prstGeom>
          <a:noFill/>
          <a:ln w="9525">
            <a:solidFill>
              <a:schemeClr val="tx1"/>
            </a:solidFill>
            <a:round/>
          </a:ln>
          <a:effectLst/>
        </p:spPr>
        <p:txBody>
          <a:bodyPr/>
          <a:lstStyle/>
          <a:p>
            <a:endParaRPr lang="zh-CN" altLang="en-US"/>
          </a:p>
        </p:txBody>
      </p:sp>
      <p:sp>
        <p:nvSpPr>
          <p:cNvPr id="807965" name="Line 29"/>
          <p:cNvSpPr>
            <a:spLocks noChangeShapeType="1"/>
          </p:cNvSpPr>
          <p:nvPr/>
        </p:nvSpPr>
        <p:spPr bwMode="auto">
          <a:xfrm flipH="1">
            <a:off x="3762838" y="2749689"/>
            <a:ext cx="865188" cy="360363"/>
          </a:xfrm>
          <a:prstGeom prst="line">
            <a:avLst/>
          </a:prstGeom>
          <a:noFill/>
          <a:ln w="9525">
            <a:solidFill>
              <a:schemeClr val="tx1"/>
            </a:solidFill>
            <a:round/>
          </a:ln>
          <a:effectLst/>
        </p:spPr>
        <p:txBody>
          <a:bodyPr/>
          <a:lstStyle/>
          <a:p>
            <a:endParaRPr lang="zh-CN" altLang="en-US"/>
          </a:p>
        </p:txBody>
      </p:sp>
      <p:sp>
        <p:nvSpPr>
          <p:cNvPr id="807966" name="Line 30"/>
          <p:cNvSpPr>
            <a:spLocks noChangeShapeType="1"/>
          </p:cNvSpPr>
          <p:nvPr/>
        </p:nvSpPr>
        <p:spPr bwMode="auto">
          <a:xfrm>
            <a:off x="5059826" y="2749689"/>
            <a:ext cx="647700" cy="360363"/>
          </a:xfrm>
          <a:prstGeom prst="line">
            <a:avLst/>
          </a:prstGeom>
          <a:noFill/>
          <a:ln w="9525">
            <a:solidFill>
              <a:schemeClr val="tx1"/>
            </a:solidFill>
            <a:round/>
          </a:ln>
          <a:effectLst/>
        </p:spPr>
        <p:txBody>
          <a:bodyPr/>
          <a:lstStyle/>
          <a:p>
            <a:endParaRPr lang="zh-CN" altLang="en-US"/>
          </a:p>
        </p:txBody>
      </p:sp>
      <p:sp>
        <p:nvSpPr>
          <p:cNvPr id="807967" name="Text Box 31"/>
          <p:cNvSpPr txBox="1">
            <a:spLocks noChangeArrowheads="1"/>
          </p:cNvSpPr>
          <p:nvPr/>
        </p:nvSpPr>
        <p:spPr bwMode="auto">
          <a:xfrm>
            <a:off x="3762838" y="2678251"/>
            <a:ext cx="387350" cy="336550"/>
          </a:xfrm>
          <a:prstGeom prst="rect">
            <a:avLst/>
          </a:prstGeom>
          <a:noFill/>
          <a:ln>
            <a:noFill/>
          </a:ln>
          <a:effectLst/>
        </p:spPr>
        <p:txBody>
          <a:bodyPr wrap="square">
            <a:spAutoFit/>
          </a:bodyPr>
          <a:lstStyle/>
          <a:p>
            <a:r>
              <a:rPr lang="zh-CN" altLang="en-US" sz="1600"/>
              <a:t>是</a:t>
            </a:r>
          </a:p>
        </p:txBody>
      </p:sp>
      <p:sp>
        <p:nvSpPr>
          <p:cNvPr id="807968" name="Text Box 32"/>
          <p:cNvSpPr txBox="1">
            <a:spLocks noChangeArrowheads="1"/>
          </p:cNvSpPr>
          <p:nvPr/>
        </p:nvSpPr>
        <p:spPr bwMode="auto">
          <a:xfrm>
            <a:off x="5391613" y="2605226"/>
            <a:ext cx="387350" cy="336550"/>
          </a:xfrm>
          <a:prstGeom prst="rect">
            <a:avLst/>
          </a:prstGeom>
          <a:noFill/>
          <a:ln>
            <a:noFill/>
          </a:ln>
          <a:effectLst/>
        </p:spPr>
        <p:txBody>
          <a:bodyPr wrap="square">
            <a:spAutoFit/>
          </a:bodyPr>
          <a:lstStyle/>
          <a:p>
            <a:r>
              <a:rPr lang="zh-CN" altLang="en-US" sz="1600"/>
              <a:t>否</a:t>
            </a:r>
          </a:p>
        </p:txBody>
      </p:sp>
      <p:sp>
        <p:nvSpPr>
          <p:cNvPr id="807969" name="Text Box 33"/>
          <p:cNvSpPr txBox="1">
            <a:spLocks noChangeArrowheads="1"/>
          </p:cNvSpPr>
          <p:nvPr/>
        </p:nvSpPr>
        <p:spPr bwMode="auto">
          <a:xfrm>
            <a:off x="4194638" y="3708538"/>
            <a:ext cx="387350" cy="336550"/>
          </a:xfrm>
          <a:prstGeom prst="rect">
            <a:avLst/>
          </a:prstGeom>
          <a:noFill/>
          <a:ln>
            <a:noFill/>
          </a:ln>
          <a:effectLst/>
        </p:spPr>
        <p:txBody>
          <a:bodyPr wrap="square">
            <a:spAutoFit/>
          </a:bodyPr>
          <a:lstStyle/>
          <a:p>
            <a:r>
              <a:rPr lang="zh-CN" altLang="en-US" sz="1600"/>
              <a:t>否</a:t>
            </a:r>
          </a:p>
        </p:txBody>
      </p:sp>
      <p:sp>
        <p:nvSpPr>
          <p:cNvPr id="807970" name="Text Box 34"/>
          <p:cNvSpPr txBox="1">
            <a:spLocks noChangeArrowheads="1"/>
          </p:cNvSpPr>
          <p:nvPr/>
        </p:nvSpPr>
        <p:spPr bwMode="auto">
          <a:xfrm>
            <a:off x="6571126" y="3637101"/>
            <a:ext cx="387350" cy="336550"/>
          </a:xfrm>
          <a:prstGeom prst="rect">
            <a:avLst/>
          </a:prstGeom>
          <a:noFill/>
          <a:ln>
            <a:noFill/>
          </a:ln>
          <a:effectLst/>
        </p:spPr>
        <p:txBody>
          <a:bodyPr wrap="square">
            <a:spAutoFit/>
          </a:bodyPr>
          <a:lstStyle/>
          <a:p>
            <a:r>
              <a:rPr lang="zh-CN" altLang="en-US" sz="1600"/>
              <a:t>否</a:t>
            </a:r>
          </a:p>
        </p:txBody>
      </p:sp>
      <p:sp>
        <p:nvSpPr>
          <p:cNvPr id="807971" name="Text Box 35"/>
          <p:cNvSpPr txBox="1">
            <a:spLocks noChangeArrowheads="1"/>
          </p:cNvSpPr>
          <p:nvPr/>
        </p:nvSpPr>
        <p:spPr bwMode="auto">
          <a:xfrm>
            <a:off x="9136526" y="2678251"/>
            <a:ext cx="387350" cy="336550"/>
          </a:xfrm>
          <a:prstGeom prst="rect">
            <a:avLst/>
          </a:prstGeom>
          <a:noFill/>
          <a:ln>
            <a:noFill/>
          </a:ln>
          <a:effectLst/>
        </p:spPr>
        <p:txBody>
          <a:bodyPr wrap="square">
            <a:spAutoFit/>
          </a:bodyPr>
          <a:lstStyle/>
          <a:p>
            <a:r>
              <a:rPr lang="zh-CN" altLang="en-US" sz="1600"/>
              <a:t>否</a:t>
            </a:r>
          </a:p>
        </p:txBody>
      </p:sp>
      <p:sp>
        <p:nvSpPr>
          <p:cNvPr id="807972" name="Text Box 36"/>
          <p:cNvSpPr txBox="1">
            <a:spLocks noChangeArrowheads="1"/>
          </p:cNvSpPr>
          <p:nvPr/>
        </p:nvSpPr>
        <p:spPr bwMode="auto">
          <a:xfrm>
            <a:off x="8272926" y="3613288"/>
            <a:ext cx="387350" cy="336550"/>
          </a:xfrm>
          <a:prstGeom prst="rect">
            <a:avLst/>
          </a:prstGeom>
          <a:noFill/>
          <a:ln>
            <a:noFill/>
          </a:ln>
          <a:effectLst/>
        </p:spPr>
        <p:txBody>
          <a:bodyPr wrap="square">
            <a:spAutoFit/>
          </a:bodyPr>
          <a:lstStyle/>
          <a:p>
            <a:r>
              <a:rPr lang="zh-CN" altLang="en-US" sz="1600"/>
              <a:t>否</a:t>
            </a:r>
          </a:p>
        </p:txBody>
      </p:sp>
      <p:sp>
        <p:nvSpPr>
          <p:cNvPr id="807973" name="Text Box 37"/>
          <p:cNvSpPr txBox="1">
            <a:spLocks noChangeArrowheads="1"/>
          </p:cNvSpPr>
          <p:nvPr/>
        </p:nvSpPr>
        <p:spPr bwMode="auto">
          <a:xfrm>
            <a:off x="10649413" y="4861063"/>
            <a:ext cx="387350" cy="336550"/>
          </a:xfrm>
          <a:prstGeom prst="rect">
            <a:avLst/>
          </a:prstGeom>
          <a:noFill/>
          <a:ln>
            <a:noFill/>
          </a:ln>
          <a:effectLst/>
        </p:spPr>
        <p:txBody>
          <a:bodyPr wrap="square">
            <a:spAutoFit/>
          </a:bodyPr>
          <a:lstStyle/>
          <a:p>
            <a:r>
              <a:rPr lang="zh-CN" altLang="en-US" sz="1600"/>
              <a:t>否</a:t>
            </a:r>
          </a:p>
        </p:txBody>
      </p:sp>
      <p:sp>
        <p:nvSpPr>
          <p:cNvPr id="807974" name="Line 38"/>
          <p:cNvSpPr>
            <a:spLocks noChangeShapeType="1"/>
          </p:cNvSpPr>
          <p:nvPr/>
        </p:nvSpPr>
        <p:spPr bwMode="auto">
          <a:xfrm>
            <a:off x="3762838" y="3541851"/>
            <a:ext cx="649288" cy="792162"/>
          </a:xfrm>
          <a:prstGeom prst="line">
            <a:avLst/>
          </a:prstGeom>
          <a:noFill/>
          <a:ln w="9525">
            <a:solidFill>
              <a:schemeClr val="tx1"/>
            </a:solidFill>
            <a:round/>
          </a:ln>
          <a:effectLst/>
        </p:spPr>
        <p:txBody>
          <a:bodyPr/>
          <a:lstStyle/>
          <a:p>
            <a:endParaRPr lang="zh-CN" altLang="en-US"/>
          </a:p>
        </p:txBody>
      </p:sp>
      <p:sp>
        <p:nvSpPr>
          <p:cNvPr id="807975" name="Line 39"/>
          <p:cNvSpPr>
            <a:spLocks noChangeShapeType="1"/>
          </p:cNvSpPr>
          <p:nvPr/>
        </p:nvSpPr>
        <p:spPr bwMode="auto">
          <a:xfrm>
            <a:off x="6139327" y="3470414"/>
            <a:ext cx="1081087" cy="790575"/>
          </a:xfrm>
          <a:prstGeom prst="line">
            <a:avLst/>
          </a:prstGeom>
          <a:noFill/>
          <a:ln w="9525">
            <a:solidFill>
              <a:schemeClr val="tx1"/>
            </a:solidFill>
            <a:round/>
          </a:ln>
          <a:effectLst/>
        </p:spPr>
        <p:txBody>
          <a:bodyPr/>
          <a:lstStyle/>
          <a:p>
            <a:endParaRPr lang="zh-CN" altLang="en-US"/>
          </a:p>
        </p:txBody>
      </p:sp>
      <p:sp>
        <p:nvSpPr>
          <p:cNvPr id="807976" name="Line 40"/>
          <p:cNvSpPr>
            <a:spLocks noChangeShapeType="1"/>
          </p:cNvSpPr>
          <p:nvPr/>
        </p:nvSpPr>
        <p:spPr bwMode="auto">
          <a:xfrm>
            <a:off x="7795088" y="3541851"/>
            <a:ext cx="2376488" cy="792162"/>
          </a:xfrm>
          <a:prstGeom prst="line">
            <a:avLst/>
          </a:prstGeom>
          <a:noFill/>
          <a:ln w="9525">
            <a:solidFill>
              <a:schemeClr val="tx1"/>
            </a:solidFill>
            <a:round/>
          </a:ln>
          <a:effectLst/>
        </p:spPr>
        <p:txBody>
          <a:bodyPr/>
          <a:lstStyle/>
          <a:p>
            <a:endParaRPr lang="zh-CN" altLang="en-US"/>
          </a:p>
        </p:txBody>
      </p:sp>
      <p:sp>
        <p:nvSpPr>
          <p:cNvPr id="807977" name="Line 41"/>
          <p:cNvSpPr>
            <a:spLocks noChangeShapeType="1"/>
          </p:cNvSpPr>
          <p:nvPr/>
        </p:nvSpPr>
        <p:spPr bwMode="auto">
          <a:xfrm>
            <a:off x="10244601" y="4765814"/>
            <a:ext cx="431800" cy="576263"/>
          </a:xfrm>
          <a:prstGeom prst="line">
            <a:avLst/>
          </a:prstGeom>
          <a:noFill/>
          <a:ln w="9525">
            <a:solidFill>
              <a:schemeClr val="tx1"/>
            </a:solidFill>
            <a:round/>
          </a:ln>
          <a:effectLst/>
        </p:spPr>
        <p:txBody>
          <a:bodyPr/>
          <a:lstStyle/>
          <a:p>
            <a:endParaRPr lang="zh-CN" altLang="en-US"/>
          </a:p>
        </p:txBody>
      </p:sp>
      <p:sp>
        <p:nvSpPr>
          <p:cNvPr id="807978" name="Line 42"/>
          <p:cNvSpPr>
            <a:spLocks noChangeShapeType="1"/>
          </p:cNvSpPr>
          <p:nvPr/>
        </p:nvSpPr>
        <p:spPr bwMode="auto">
          <a:xfrm>
            <a:off x="8660276" y="2678252"/>
            <a:ext cx="792162" cy="503237"/>
          </a:xfrm>
          <a:prstGeom prst="line">
            <a:avLst/>
          </a:prstGeom>
          <a:noFill/>
          <a:ln w="9525">
            <a:solidFill>
              <a:schemeClr val="tx1"/>
            </a:solidFill>
            <a:round/>
          </a:ln>
          <a:effectLst/>
        </p:spPr>
        <p:txBody>
          <a:bodyPr/>
          <a:lstStyle/>
          <a:p>
            <a:endParaRPr lang="zh-CN" altLang="en-US"/>
          </a:p>
        </p:txBody>
      </p:sp>
      <p:sp>
        <p:nvSpPr>
          <p:cNvPr id="807979" name="Text Box 43"/>
          <p:cNvSpPr txBox="1">
            <a:spLocks noChangeArrowheads="1"/>
          </p:cNvSpPr>
          <p:nvPr/>
        </p:nvSpPr>
        <p:spPr bwMode="auto">
          <a:xfrm>
            <a:off x="2754776" y="3708538"/>
            <a:ext cx="387350" cy="336550"/>
          </a:xfrm>
          <a:prstGeom prst="rect">
            <a:avLst/>
          </a:prstGeom>
          <a:noFill/>
          <a:ln>
            <a:noFill/>
          </a:ln>
          <a:effectLst/>
        </p:spPr>
        <p:txBody>
          <a:bodyPr wrap="square">
            <a:spAutoFit/>
          </a:bodyPr>
          <a:lstStyle/>
          <a:p>
            <a:r>
              <a:rPr lang="zh-CN" altLang="en-US" sz="1600"/>
              <a:t>是</a:t>
            </a:r>
          </a:p>
        </p:txBody>
      </p:sp>
      <p:sp>
        <p:nvSpPr>
          <p:cNvPr id="807980" name="Text Box 44"/>
          <p:cNvSpPr txBox="1">
            <a:spLocks noChangeArrowheads="1"/>
          </p:cNvSpPr>
          <p:nvPr/>
        </p:nvSpPr>
        <p:spPr bwMode="auto">
          <a:xfrm>
            <a:off x="5391613" y="3686313"/>
            <a:ext cx="387350" cy="336550"/>
          </a:xfrm>
          <a:prstGeom prst="rect">
            <a:avLst/>
          </a:prstGeom>
          <a:noFill/>
          <a:ln>
            <a:noFill/>
          </a:ln>
          <a:effectLst/>
        </p:spPr>
        <p:txBody>
          <a:bodyPr wrap="square">
            <a:spAutoFit/>
          </a:bodyPr>
          <a:lstStyle/>
          <a:p>
            <a:r>
              <a:rPr lang="zh-CN" altLang="en-US" sz="1600"/>
              <a:t>是</a:t>
            </a:r>
          </a:p>
        </p:txBody>
      </p:sp>
      <p:sp>
        <p:nvSpPr>
          <p:cNvPr id="807981" name="Text Box 45"/>
          <p:cNvSpPr txBox="1">
            <a:spLocks noChangeArrowheads="1"/>
          </p:cNvSpPr>
          <p:nvPr/>
        </p:nvSpPr>
        <p:spPr bwMode="auto">
          <a:xfrm>
            <a:off x="7220413" y="3613288"/>
            <a:ext cx="387350" cy="336550"/>
          </a:xfrm>
          <a:prstGeom prst="rect">
            <a:avLst/>
          </a:prstGeom>
          <a:noFill/>
          <a:ln>
            <a:noFill/>
          </a:ln>
          <a:effectLst/>
        </p:spPr>
        <p:txBody>
          <a:bodyPr wrap="square">
            <a:spAutoFit/>
          </a:bodyPr>
          <a:lstStyle/>
          <a:p>
            <a:r>
              <a:rPr lang="zh-CN" altLang="en-US" sz="1600"/>
              <a:t>是</a:t>
            </a:r>
          </a:p>
        </p:txBody>
      </p:sp>
      <p:sp>
        <p:nvSpPr>
          <p:cNvPr id="807982" name="Text Box 46"/>
          <p:cNvSpPr txBox="1">
            <a:spLocks noChangeArrowheads="1"/>
          </p:cNvSpPr>
          <p:nvPr/>
        </p:nvSpPr>
        <p:spPr bwMode="auto">
          <a:xfrm>
            <a:off x="9352426" y="4934088"/>
            <a:ext cx="387350" cy="336550"/>
          </a:xfrm>
          <a:prstGeom prst="rect">
            <a:avLst/>
          </a:prstGeom>
          <a:noFill/>
          <a:ln>
            <a:noFill/>
          </a:ln>
          <a:effectLst/>
        </p:spPr>
        <p:txBody>
          <a:bodyPr wrap="square">
            <a:spAutoFit/>
          </a:bodyPr>
          <a:lstStyle/>
          <a:p>
            <a:r>
              <a:rPr lang="zh-CN" altLang="en-US" sz="1600"/>
              <a:t>是</a:t>
            </a:r>
          </a:p>
        </p:txBody>
      </p:sp>
      <p:sp>
        <p:nvSpPr>
          <p:cNvPr id="807983" name="Line 47"/>
          <p:cNvSpPr>
            <a:spLocks noChangeShapeType="1"/>
          </p:cNvSpPr>
          <p:nvPr/>
        </p:nvSpPr>
        <p:spPr bwMode="auto">
          <a:xfrm flipH="1">
            <a:off x="2754777" y="3541851"/>
            <a:ext cx="720725" cy="792162"/>
          </a:xfrm>
          <a:prstGeom prst="line">
            <a:avLst/>
          </a:prstGeom>
          <a:noFill/>
          <a:ln w="9525">
            <a:solidFill>
              <a:schemeClr val="tx1"/>
            </a:solidFill>
            <a:round/>
          </a:ln>
          <a:effectLst/>
        </p:spPr>
        <p:txBody>
          <a:bodyPr/>
          <a:lstStyle/>
          <a:p>
            <a:endParaRPr lang="zh-CN" altLang="en-US"/>
          </a:p>
        </p:txBody>
      </p:sp>
      <p:sp>
        <p:nvSpPr>
          <p:cNvPr id="807984" name="Line 48"/>
          <p:cNvSpPr>
            <a:spLocks noChangeShapeType="1"/>
          </p:cNvSpPr>
          <p:nvPr/>
        </p:nvSpPr>
        <p:spPr bwMode="auto">
          <a:xfrm>
            <a:off x="5707526" y="3541851"/>
            <a:ext cx="0" cy="792162"/>
          </a:xfrm>
          <a:prstGeom prst="line">
            <a:avLst/>
          </a:prstGeom>
          <a:noFill/>
          <a:ln w="9525">
            <a:solidFill>
              <a:schemeClr val="tx1"/>
            </a:solidFill>
            <a:round/>
          </a:ln>
          <a:effectLst/>
        </p:spPr>
        <p:txBody>
          <a:bodyPr/>
          <a:lstStyle/>
          <a:p>
            <a:endParaRPr lang="zh-CN" altLang="en-US"/>
          </a:p>
        </p:txBody>
      </p:sp>
      <p:sp>
        <p:nvSpPr>
          <p:cNvPr id="807985" name="Line 49"/>
          <p:cNvSpPr>
            <a:spLocks noChangeShapeType="1"/>
          </p:cNvSpPr>
          <p:nvPr/>
        </p:nvSpPr>
        <p:spPr bwMode="auto">
          <a:xfrm>
            <a:off x="7507751" y="3613289"/>
            <a:ext cx="863600" cy="720725"/>
          </a:xfrm>
          <a:prstGeom prst="line">
            <a:avLst/>
          </a:prstGeom>
          <a:noFill/>
          <a:ln w="9525">
            <a:solidFill>
              <a:schemeClr val="tx1"/>
            </a:solidFill>
            <a:round/>
          </a:ln>
          <a:effectLst/>
        </p:spPr>
        <p:txBody>
          <a:bodyPr/>
          <a:lstStyle/>
          <a:p>
            <a:endParaRPr lang="zh-CN" altLang="en-US"/>
          </a:p>
        </p:txBody>
      </p:sp>
      <p:sp>
        <p:nvSpPr>
          <p:cNvPr id="807986" name="Line 50"/>
          <p:cNvSpPr>
            <a:spLocks noChangeShapeType="1"/>
          </p:cNvSpPr>
          <p:nvPr/>
        </p:nvSpPr>
        <p:spPr bwMode="auto">
          <a:xfrm flipH="1">
            <a:off x="9092076" y="4694376"/>
            <a:ext cx="792162" cy="647700"/>
          </a:xfrm>
          <a:prstGeom prst="line">
            <a:avLst/>
          </a:prstGeom>
          <a:noFill/>
          <a:ln w="9525">
            <a:solidFill>
              <a:schemeClr val="tx1"/>
            </a:solidFill>
            <a:round/>
          </a:ln>
          <a:effectLst/>
        </p:spPr>
        <p:txBody>
          <a:bodyPr/>
          <a:lstStyle/>
          <a:p>
            <a:endParaRPr lang="zh-CN" altLang="en-US"/>
          </a:p>
        </p:txBody>
      </p:sp>
      <p:sp>
        <p:nvSpPr>
          <p:cNvPr id="807987" name="Line 51"/>
          <p:cNvSpPr>
            <a:spLocks noChangeShapeType="1"/>
          </p:cNvSpPr>
          <p:nvPr/>
        </p:nvSpPr>
        <p:spPr bwMode="auto">
          <a:xfrm flipH="1">
            <a:off x="7579189" y="2749688"/>
            <a:ext cx="576263" cy="431800"/>
          </a:xfrm>
          <a:prstGeom prst="line">
            <a:avLst/>
          </a:prstGeom>
          <a:noFill/>
          <a:ln w="9525">
            <a:solidFill>
              <a:schemeClr val="tx1"/>
            </a:solidFill>
            <a:round/>
          </a:ln>
          <a:effectLst/>
        </p:spPr>
        <p:txBody>
          <a:bodyPr/>
          <a:lstStyle/>
          <a:p>
            <a:endParaRPr lang="zh-CN" altLang="en-US"/>
          </a:p>
        </p:txBody>
      </p:sp>
      <p:sp>
        <p:nvSpPr>
          <p:cNvPr id="807988" name="Text Box 52"/>
          <p:cNvSpPr txBox="1">
            <a:spLocks noChangeArrowheads="1"/>
          </p:cNvSpPr>
          <p:nvPr/>
        </p:nvSpPr>
        <p:spPr bwMode="auto">
          <a:xfrm>
            <a:off x="7407738" y="2629038"/>
            <a:ext cx="387350" cy="336550"/>
          </a:xfrm>
          <a:prstGeom prst="rect">
            <a:avLst/>
          </a:prstGeom>
          <a:noFill/>
          <a:ln>
            <a:noFill/>
          </a:ln>
          <a:effectLst/>
        </p:spPr>
        <p:txBody>
          <a:bodyPr wrap="square">
            <a:spAutoFit/>
          </a:bodyPr>
          <a:lstStyle/>
          <a:p>
            <a:r>
              <a:rPr lang="zh-CN" altLang="en-US" sz="1600"/>
              <a:t>是</a:t>
            </a:r>
          </a:p>
        </p:txBody>
      </p:sp>
      <p:sp>
        <p:nvSpPr>
          <p:cNvPr id="51" name="标题 1"/>
          <p:cNvSpPr txBox="1"/>
          <p:nvPr/>
        </p:nvSpPr>
        <p:spPr>
          <a:xfrm>
            <a:off x="1898258" y="297329"/>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p>
        </p:txBody>
      </p:sp>
      <p:sp>
        <p:nvSpPr>
          <p:cNvPr id="47" name="标题 1"/>
          <p:cNvSpPr txBox="1"/>
          <p:nvPr/>
        </p:nvSpPr>
        <p:spPr>
          <a:xfrm>
            <a:off x="191330" y="234624"/>
            <a:ext cx="10515600" cy="875972"/>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a:t>
            </a:r>
            <a:r>
              <a:rPr lang="en-US" altLang="zh-CN" dirty="0"/>
              <a:t>CLS</a:t>
            </a:r>
            <a:r>
              <a:rPr lang="zh-CN" altLang="en-US" dirty="0"/>
              <a:t>算法</a:t>
            </a:r>
          </a:p>
        </p:txBody>
      </p:sp>
      <p:sp>
        <p:nvSpPr>
          <p:cNvPr id="2" name="Oval 21">
            <a:extLst>
              <a:ext uri="{FF2B5EF4-FFF2-40B4-BE49-F238E27FC236}">
                <a16:creationId xmlns:a16="http://schemas.microsoft.com/office/drawing/2014/main" id="{5C065755-BAE3-75BF-B56E-65DB44191AE3}"/>
              </a:ext>
            </a:extLst>
          </p:cNvPr>
          <p:cNvSpPr>
            <a:spLocks noChangeArrowheads="1"/>
          </p:cNvSpPr>
          <p:nvPr/>
        </p:nvSpPr>
        <p:spPr bwMode="auto">
          <a:xfrm>
            <a:off x="8912689" y="3232879"/>
            <a:ext cx="1368425" cy="431800"/>
          </a:xfrm>
          <a:prstGeom prst="ellipse">
            <a:avLst/>
          </a:prstGeom>
          <a:solidFill>
            <a:schemeClr val="accent2"/>
          </a:solidFill>
          <a:ln w="9525">
            <a:solidFill>
              <a:schemeClr val="tx1"/>
            </a:solidFill>
            <a:round/>
          </a:ln>
          <a:effectLst/>
        </p:spPr>
        <p:txBody>
          <a:bodyPr wrap="none" anchor="ctr"/>
          <a:lstStyle/>
          <a:p>
            <a:pPr algn="ctr"/>
            <a:r>
              <a:rPr lang="zh-CN" altLang="en-US">
                <a:solidFill>
                  <a:schemeClr val="bg1"/>
                </a:solidFill>
              </a:rPr>
              <a:t>不缺钙（</a:t>
            </a:r>
            <a:r>
              <a:rPr lang="en-US" altLang="zh-CN">
                <a:solidFill>
                  <a:schemeClr val="bg1"/>
                </a:solidFill>
              </a:rPr>
              <a:t>2</a:t>
            </a:r>
            <a:r>
              <a:rPr lang="zh-CN" altLang="en-US">
                <a:solidFill>
                  <a:schemeClr val="bg1"/>
                </a:solidFill>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5" name="Oval 5"/>
          <p:cNvSpPr>
            <a:spLocks noChangeArrowheads="1"/>
          </p:cNvSpPr>
          <p:nvPr/>
        </p:nvSpPr>
        <p:spPr bwMode="auto">
          <a:xfrm>
            <a:off x="5448300" y="1988840"/>
            <a:ext cx="1007740" cy="576560"/>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牛奶</a:t>
            </a:r>
          </a:p>
        </p:txBody>
      </p:sp>
      <p:sp>
        <p:nvSpPr>
          <p:cNvPr id="808966" name="Oval 6"/>
          <p:cNvSpPr>
            <a:spLocks noChangeArrowheads="1"/>
          </p:cNvSpPr>
          <p:nvPr/>
        </p:nvSpPr>
        <p:spPr bwMode="auto">
          <a:xfrm>
            <a:off x="3395663" y="2997200"/>
            <a:ext cx="1800225" cy="1007864"/>
          </a:xfrm>
          <a:prstGeom prst="ellipse">
            <a:avLst/>
          </a:prstGeom>
          <a:solidFill>
            <a:schemeClr val="accent2"/>
          </a:solidFill>
          <a:ln w="9525">
            <a:solidFill>
              <a:schemeClr val="tx1"/>
            </a:solidFill>
            <a:round/>
          </a:ln>
          <a:effectLst/>
        </p:spPr>
        <p:txBody>
          <a:bodyPr wrap="none" anchor="ctr"/>
          <a:lstStyle/>
          <a:p>
            <a:pPr algn="ctr"/>
            <a:r>
              <a:rPr lang="zh-CN" altLang="en-US" dirty="0">
                <a:solidFill>
                  <a:schemeClr val="bg1"/>
                </a:solidFill>
              </a:rPr>
              <a:t>不缺钙</a:t>
            </a:r>
          </a:p>
          <a:p>
            <a:pPr algn="ctr"/>
            <a:r>
              <a:rPr lang="zh-CN" altLang="en-US" dirty="0">
                <a:solidFill>
                  <a:schemeClr val="bg1"/>
                </a:solidFill>
              </a:rPr>
              <a:t>（</a:t>
            </a:r>
            <a:r>
              <a:rPr lang="en-US" altLang="zh-CN" dirty="0">
                <a:solidFill>
                  <a:schemeClr val="bg1"/>
                </a:solidFill>
              </a:rPr>
              <a:t>1</a:t>
            </a:r>
            <a:r>
              <a:rPr lang="zh-CN" altLang="en-US" dirty="0">
                <a:solidFill>
                  <a:schemeClr val="bg1"/>
                </a:solidFill>
              </a:rPr>
              <a:t>，</a:t>
            </a:r>
            <a:r>
              <a:rPr lang="en-US" altLang="zh-CN" dirty="0">
                <a:solidFill>
                  <a:schemeClr val="bg1"/>
                </a:solidFill>
              </a:rPr>
              <a:t>2</a:t>
            </a:r>
            <a:r>
              <a:rPr lang="zh-CN" altLang="en-US" dirty="0">
                <a:solidFill>
                  <a:schemeClr val="bg1"/>
                </a:solidFill>
              </a:rPr>
              <a:t>，</a:t>
            </a:r>
            <a:r>
              <a:rPr lang="en-US" altLang="zh-CN" dirty="0">
                <a:solidFill>
                  <a:schemeClr val="bg1"/>
                </a:solidFill>
              </a:rPr>
              <a:t>4</a:t>
            </a:r>
            <a:r>
              <a:rPr lang="zh-CN" altLang="en-US" dirty="0">
                <a:solidFill>
                  <a:schemeClr val="bg1"/>
                </a:solidFill>
              </a:rPr>
              <a:t>，</a:t>
            </a:r>
          </a:p>
          <a:p>
            <a:pPr algn="ctr"/>
            <a:r>
              <a:rPr lang="en-US" altLang="zh-CN" dirty="0">
                <a:solidFill>
                  <a:schemeClr val="bg1"/>
                </a:solidFill>
              </a:rPr>
              <a:t>7</a:t>
            </a:r>
            <a:r>
              <a:rPr lang="zh-CN" altLang="en-US" dirty="0">
                <a:solidFill>
                  <a:schemeClr val="bg1"/>
                </a:solidFill>
              </a:rPr>
              <a:t>，</a:t>
            </a:r>
            <a:r>
              <a:rPr lang="en-US" altLang="zh-CN" dirty="0">
                <a:solidFill>
                  <a:schemeClr val="bg1"/>
                </a:solidFill>
              </a:rPr>
              <a:t>9</a:t>
            </a:r>
            <a:r>
              <a:rPr lang="zh-CN" altLang="en-US" dirty="0">
                <a:solidFill>
                  <a:schemeClr val="bg1"/>
                </a:solidFill>
              </a:rPr>
              <a:t>，</a:t>
            </a:r>
            <a:r>
              <a:rPr lang="en-US" altLang="zh-CN" dirty="0">
                <a:solidFill>
                  <a:schemeClr val="bg1"/>
                </a:solidFill>
              </a:rPr>
              <a:t>10</a:t>
            </a:r>
            <a:r>
              <a:rPr lang="zh-CN" altLang="en-US" dirty="0">
                <a:solidFill>
                  <a:schemeClr val="bg1"/>
                </a:solidFill>
              </a:rPr>
              <a:t>）</a:t>
            </a:r>
          </a:p>
        </p:txBody>
      </p:sp>
      <p:sp>
        <p:nvSpPr>
          <p:cNvPr id="808967" name="Oval 7"/>
          <p:cNvSpPr>
            <a:spLocks noChangeArrowheads="1"/>
          </p:cNvSpPr>
          <p:nvPr/>
        </p:nvSpPr>
        <p:spPr bwMode="auto">
          <a:xfrm>
            <a:off x="6672264" y="2997200"/>
            <a:ext cx="1583977" cy="935856"/>
          </a:xfrm>
          <a:prstGeom prst="ellipse">
            <a:avLst/>
          </a:prstGeom>
          <a:solidFill>
            <a:schemeClr val="accent2"/>
          </a:solidFill>
          <a:ln w="9525">
            <a:solidFill>
              <a:schemeClr val="tx1"/>
            </a:solidFill>
            <a:round/>
          </a:ln>
          <a:effectLst/>
        </p:spPr>
        <p:txBody>
          <a:bodyPr wrap="none" anchor="ctr"/>
          <a:lstStyle/>
          <a:p>
            <a:pPr algn="ctr"/>
            <a:r>
              <a:rPr lang="zh-CN" altLang="en-US" dirty="0">
                <a:solidFill>
                  <a:schemeClr val="bg1"/>
                </a:solidFill>
              </a:rPr>
              <a:t>缺钙</a:t>
            </a:r>
          </a:p>
          <a:p>
            <a:pPr algn="ctr"/>
            <a:r>
              <a:rPr lang="zh-CN" altLang="en-US" dirty="0">
                <a:solidFill>
                  <a:schemeClr val="bg1"/>
                </a:solidFill>
              </a:rPr>
              <a:t>（</a:t>
            </a:r>
            <a:r>
              <a:rPr lang="en-US" altLang="zh-CN" dirty="0">
                <a:solidFill>
                  <a:schemeClr val="bg1"/>
                </a:solidFill>
              </a:rPr>
              <a:t>3</a:t>
            </a:r>
            <a:r>
              <a:rPr lang="zh-CN" altLang="en-US" dirty="0">
                <a:solidFill>
                  <a:schemeClr val="bg1"/>
                </a:solidFill>
              </a:rPr>
              <a:t>，</a:t>
            </a:r>
            <a:r>
              <a:rPr lang="en-US" altLang="zh-CN" dirty="0">
                <a:solidFill>
                  <a:schemeClr val="bg1"/>
                </a:solidFill>
              </a:rPr>
              <a:t>5</a:t>
            </a:r>
            <a:r>
              <a:rPr lang="zh-CN" altLang="en-US" dirty="0">
                <a:solidFill>
                  <a:schemeClr val="bg1"/>
                </a:solidFill>
              </a:rPr>
              <a:t>，</a:t>
            </a:r>
            <a:r>
              <a:rPr lang="en-US" altLang="zh-CN" dirty="0">
                <a:solidFill>
                  <a:schemeClr val="bg1"/>
                </a:solidFill>
              </a:rPr>
              <a:t>6</a:t>
            </a:r>
            <a:r>
              <a:rPr lang="zh-CN" altLang="en-US" dirty="0">
                <a:solidFill>
                  <a:schemeClr val="bg1"/>
                </a:solidFill>
              </a:rPr>
              <a:t>，</a:t>
            </a:r>
            <a:r>
              <a:rPr lang="en-US" altLang="zh-CN" dirty="0">
                <a:solidFill>
                  <a:schemeClr val="bg1"/>
                </a:solidFill>
              </a:rPr>
              <a:t>8</a:t>
            </a:r>
            <a:r>
              <a:rPr lang="zh-CN" altLang="en-US" dirty="0">
                <a:solidFill>
                  <a:schemeClr val="bg1"/>
                </a:solidFill>
              </a:rPr>
              <a:t>）</a:t>
            </a:r>
          </a:p>
        </p:txBody>
      </p:sp>
      <p:sp>
        <p:nvSpPr>
          <p:cNvPr id="808968" name="Line 8"/>
          <p:cNvSpPr>
            <a:spLocks noChangeShapeType="1"/>
          </p:cNvSpPr>
          <p:nvPr/>
        </p:nvSpPr>
        <p:spPr bwMode="auto">
          <a:xfrm flipH="1">
            <a:off x="4295776" y="2565400"/>
            <a:ext cx="1368425" cy="431800"/>
          </a:xfrm>
          <a:prstGeom prst="line">
            <a:avLst/>
          </a:prstGeom>
          <a:noFill/>
          <a:ln w="9525">
            <a:solidFill>
              <a:schemeClr val="tx1"/>
            </a:solidFill>
            <a:round/>
          </a:ln>
          <a:effectLst/>
        </p:spPr>
        <p:txBody>
          <a:bodyPr/>
          <a:lstStyle/>
          <a:p>
            <a:endParaRPr lang="zh-CN" altLang="en-US"/>
          </a:p>
        </p:txBody>
      </p:sp>
      <p:sp>
        <p:nvSpPr>
          <p:cNvPr id="808969" name="Line 9"/>
          <p:cNvSpPr>
            <a:spLocks noChangeShapeType="1"/>
          </p:cNvSpPr>
          <p:nvPr/>
        </p:nvSpPr>
        <p:spPr bwMode="auto">
          <a:xfrm>
            <a:off x="6096001" y="2565400"/>
            <a:ext cx="1152525" cy="431800"/>
          </a:xfrm>
          <a:prstGeom prst="line">
            <a:avLst/>
          </a:prstGeom>
          <a:noFill/>
          <a:ln w="9525">
            <a:solidFill>
              <a:schemeClr val="tx1"/>
            </a:solidFill>
            <a:round/>
          </a:ln>
          <a:effectLst/>
        </p:spPr>
        <p:txBody>
          <a:bodyPr/>
          <a:lstStyle/>
          <a:p>
            <a:endParaRPr lang="zh-CN" altLang="en-US"/>
          </a:p>
        </p:txBody>
      </p:sp>
      <p:sp>
        <p:nvSpPr>
          <p:cNvPr id="13" name="标题 1"/>
          <p:cNvSpPr txBox="1"/>
          <p:nvPr/>
        </p:nvSpPr>
        <p:spPr>
          <a:xfrm>
            <a:off x="1898258" y="297329"/>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p>
        </p:txBody>
      </p:sp>
      <p:sp>
        <p:nvSpPr>
          <p:cNvPr id="8" name="标题 1"/>
          <p:cNvSpPr txBox="1"/>
          <p:nvPr/>
        </p:nvSpPr>
        <p:spPr>
          <a:xfrm>
            <a:off x="369277" y="417234"/>
            <a:ext cx="10515600" cy="825997"/>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a:t>
            </a:r>
            <a:r>
              <a:rPr lang="en-US" altLang="zh-CN" dirty="0"/>
              <a:t>CLS</a:t>
            </a:r>
            <a:r>
              <a:rPr lang="zh-CN" altLang="en-US" dirty="0"/>
              <a:t>算法</a:t>
            </a:r>
          </a:p>
        </p:txBody>
      </p:sp>
      <p:sp>
        <p:nvSpPr>
          <p:cNvPr id="2" name="Text Box 25">
            <a:extLst>
              <a:ext uri="{FF2B5EF4-FFF2-40B4-BE49-F238E27FC236}">
                <a16:creationId xmlns:a16="http://schemas.microsoft.com/office/drawing/2014/main" id="{DCB8CCEB-A830-A5C4-1287-A3EE9B74302C}"/>
              </a:ext>
            </a:extLst>
          </p:cNvPr>
          <p:cNvSpPr txBox="1">
            <a:spLocks noChangeArrowheads="1"/>
          </p:cNvSpPr>
          <p:nvPr/>
        </p:nvSpPr>
        <p:spPr bwMode="auto">
          <a:xfrm>
            <a:off x="4629150" y="2397125"/>
            <a:ext cx="387350" cy="336550"/>
          </a:xfrm>
          <a:prstGeom prst="rect">
            <a:avLst/>
          </a:prstGeom>
          <a:noFill/>
          <a:ln>
            <a:noFill/>
          </a:ln>
          <a:effectLst/>
        </p:spPr>
        <p:txBody>
          <a:bodyPr wrap="square">
            <a:spAutoFit/>
          </a:bodyPr>
          <a:lstStyle/>
          <a:p>
            <a:r>
              <a:rPr lang="zh-CN" altLang="en-US" sz="1600"/>
              <a:t>是</a:t>
            </a:r>
          </a:p>
        </p:txBody>
      </p:sp>
      <p:sp>
        <p:nvSpPr>
          <p:cNvPr id="3" name="Text Box 25">
            <a:extLst>
              <a:ext uri="{FF2B5EF4-FFF2-40B4-BE49-F238E27FC236}">
                <a16:creationId xmlns:a16="http://schemas.microsoft.com/office/drawing/2014/main" id="{FC32AD3A-2A14-BC94-4A3B-083B8A4408DF}"/>
              </a:ext>
            </a:extLst>
          </p:cNvPr>
          <p:cNvSpPr txBox="1">
            <a:spLocks noChangeArrowheads="1"/>
          </p:cNvSpPr>
          <p:nvPr/>
        </p:nvSpPr>
        <p:spPr bwMode="auto">
          <a:xfrm>
            <a:off x="6831465" y="2420857"/>
            <a:ext cx="387350" cy="336550"/>
          </a:xfrm>
          <a:prstGeom prst="rect">
            <a:avLst/>
          </a:prstGeom>
          <a:noFill/>
          <a:ln>
            <a:noFill/>
          </a:ln>
          <a:effectLst/>
        </p:spPr>
        <p:txBody>
          <a:bodyPr wrap="square">
            <a:spAutoFit/>
          </a:bodyPr>
          <a:lstStyle/>
          <a:p>
            <a:r>
              <a:rPr lang="zh-CN" altLang="en-US" sz="1600"/>
              <a:t>否</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9277" y="267494"/>
            <a:ext cx="10515600" cy="980282"/>
          </a:xfrm>
        </p:spPr>
        <p:txBody>
          <a:bodyPr lIns="90000"/>
          <a:lstStyle/>
          <a:p>
            <a:r>
              <a:rPr lang="zh-CN" altLang="en-US" dirty="0"/>
              <a:t>例子</a:t>
            </a:r>
          </a:p>
        </p:txBody>
      </p:sp>
      <p:sp>
        <p:nvSpPr>
          <p:cNvPr id="3" name="内容占位符 2"/>
          <p:cNvSpPr>
            <a:spLocks noGrp="1"/>
          </p:cNvSpPr>
          <p:nvPr>
            <p:ph idx="1"/>
          </p:nvPr>
        </p:nvSpPr>
        <p:spPr>
          <a:xfrm>
            <a:off x="628650" y="1431131"/>
            <a:ext cx="11201400" cy="4351338"/>
          </a:xfrm>
        </p:spPr>
        <p:txBody>
          <a:bodyPr>
            <a:normAutofit lnSpcReduction="10000"/>
          </a:bodyPr>
          <a:lstStyle/>
          <a:p>
            <a:pPr marL="0" indent="0">
              <a:lnSpc>
                <a:spcPct val="110000"/>
              </a:lnSpc>
              <a:buNone/>
            </a:pPr>
            <a:r>
              <a:rPr lang="zh-CN" altLang="en-US" sz="2800" dirty="0"/>
              <a:t>套用俗语，决策树分类的思想类似于找对象。现想象一个女孩的母亲要给这个女孩介绍男朋友，于是有了下面的对话：</a:t>
            </a:r>
          </a:p>
          <a:p>
            <a:r>
              <a:rPr lang="zh-CN" altLang="en-US" sz="2800" dirty="0"/>
              <a:t>      女儿：多大年纪了？</a:t>
            </a:r>
            <a:br>
              <a:rPr lang="zh-CN" altLang="en-US" sz="2800" dirty="0"/>
            </a:br>
            <a:r>
              <a:rPr lang="zh-CN" altLang="en-US" sz="2800" dirty="0"/>
              <a:t>      母亲：</a:t>
            </a:r>
            <a:r>
              <a:rPr lang="en-US" altLang="zh-CN" sz="2800" dirty="0"/>
              <a:t>26</a:t>
            </a:r>
            <a:r>
              <a:rPr lang="zh-CN" altLang="en-US" sz="2800" dirty="0"/>
              <a:t>。</a:t>
            </a:r>
            <a:br>
              <a:rPr lang="zh-CN" altLang="en-US" sz="2800" dirty="0"/>
            </a:br>
            <a:r>
              <a:rPr lang="zh-CN" altLang="en-US" sz="2800" dirty="0"/>
              <a:t>      女儿：长的帅不帅？</a:t>
            </a:r>
            <a:br>
              <a:rPr lang="zh-CN" altLang="en-US" sz="2800" dirty="0"/>
            </a:br>
            <a:r>
              <a:rPr lang="zh-CN" altLang="en-US" sz="2800" dirty="0"/>
              <a:t>      母亲：挺帅的。</a:t>
            </a:r>
            <a:br>
              <a:rPr lang="zh-CN" altLang="en-US" sz="2800" dirty="0"/>
            </a:br>
            <a:r>
              <a:rPr lang="zh-CN" altLang="en-US" sz="2800" dirty="0"/>
              <a:t>      女儿：收入高不？</a:t>
            </a:r>
            <a:br>
              <a:rPr lang="zh-CN" altLang="en-US" sz="2800" dirty="0"/>
            </a:br>
            <a:r>
              <a:rPr lang="zh-CN" altLang="en-US" sz="2800" dirty="0"/>
              <a:t>      母亲：不算很高，中等情况。</a:t>
            </a:r>
            <a:br>
              <a:rPr lang="zh-CN" altLang="en-US" sz="2800" dirty="0"/>
            </a:br>
            <a:r>
              <a:rPr lang="zh-CN" altLang="en-US" sz="2800" dirty="0"/>
              <a:t>      女儿：是公务员不？</a:t>
            </a:r>
            <a:br>
              <a:rPr lang="zh-CN" altLang="en-US" sz="2800" dirty="0"/>
            </a:br>
            <a:r>
              <a:rPr lang="zh-CN" altLang="en-US" sz="2800" dirty="0"/>
              <a:t>      母亲：是，在税务局上班呢。</a:t>
            </a:r>
            <a:br>
              <a:rPr lang="zh-CN" altLang="en-US" sz="2800" dirty="0"/>
            </a:br>
            <a:r>
              <a:rPr lang="zh-CN" altLang="en-US" sz="2800" dirty="0"/>
              <a:t>      女儿：那好，我去见见。</a:t>
            </a:r>
          </a:p>
        </p:txBody>
      </p:sp>
      <p:pic>
        <p:nvPicPr>
          <p:cNvPr id="2050" name="Picture 2">
            <a:extLst>
              <a:ext uri="{FF2B5EF4-FFF2-40B4-BE49-F238E27FC236}">
                <a16:creationId xmlns:a16="http://schemas.microsoft.com/office/drawing/2014/main" id="{31ED3F8D-AD5F-BCFC-25A8-65B073DD0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874169"/>
            <a:ext cx="4549366" cy="2552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1900381" y="476672"/>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p>
        </p:txBody>
      </p:sp>
      <p:sp>
        <p:nvSpPr>
          <p:cNvPr id="3" name="内容占位符 2"/>
          <p:cNvSpPr>
            <a:spLocks noGrp="1"/>
          </p:cNvSpPr>
          <p:nvPr>
            <p:ph idx="1"/>
          </p:nvPr>
        </p:nvSpPr>
        <p:spPr>
          <a:xfrm>
            <a:off x="561975" y="1186656"/>
            <a:ext cx="11068050" cy="4351338"/>
          </a:xfrm>
        </p:spPr>
        <p:txBody>
          <a:bodyPr>
            <a:normAutofit/>
          </a:bodyPr>
          <a:lstStyle/>
          <a:p>
            <a:r>
              <a:rPr lang="en-US" altLang="zh-CN" sz="2400" dirty="0"/>
              <a:t>ID3</a:t>
            </a:r>
            <a:r>
              <a:rPr lang="zh-CN" altLang="en-US" sz="2400" dirty="0"/>
              <a:t>算法是一种经典的决策树学习算法，</a:t>
            </a:r>
            <a:r>
              <a:rPr lang="zh-CN" altLang="en-US" sz="2400"/>
              <a:t>由</a:t>
            </a:r>
            <a:r>
              <a:rPr lang="en-US" altLang="zh-CN" sz="2400"/>
              <a:t>Quinlan</a:t>
            </a:r>
            <a:r>
              <a:rPr lang="zh-CN" altLang="en-US" sz="2400"/>
              <a:t>（昆兰）于</a:t>
            </a:r>
            <a:r>
              <a:rPr lang="en-US" altLang="zh-CN" sz="2400" dirty="0"/>
              <a:t>1979</a:t>
            </a:r>
            <a:r>
              <a:rPr lang="zh-CN" altLang="en-US" sz="2400" dirty="0"/>
              <a:t>年提出。</a:t>
            </a:r>
            <a:r>
              <a:rPr lang="en-US" altLang="zh-CN" sz="2400" dirty="0"/>
              <a:t> </a:t>
            </a:r>
          </a:p>
          <a:p>
            <a:r>
              <a:rPr lang="en-US" altLang="zh-CN" sz="2400" dirty="0"/>
              <a:t>ID3</a:t>
            </a:r>
            <a:r>
              <a:rPr lang="zh-CN" altLang="en-US" sz="2400" dirty="0"/>
              <a:t>算法主要针对属性选择问题。是决策树学习方法中最具影响和最为典型的算法。</a:t>
            </a:r>
          </a:p>
          <a:p>
            <a:pPr marL="0" indent="0">
              <a:buNone/>
            </a:pPr>
            <a:r>
              <a:rPr lang="zh-CN" altLang="en-US" sz="2400"/>
              <a:t>该</a:t>
            </a:r>
            <a:r>
              <a:rPr lang="zh-CN" altLang="en-US" sz="2400" dirty="0"/>
              <a:t>方法使用</a:t>
            </a:r>
            <a:r>
              <a:rPr lang="zh-CN" altLang="en-US" sz="2400">
                <a:solidFill>
                  <a:srgbClr val="FF0000"/>
                </a:solidFill>
              </a:rPr>
              <a:t>信息增益</a:t>
            </a:r>
            <a:r>
              <a:rPr lang="zh-CN" altLang="en-US" sz="2400"/>
              <a:t>选择</a:t>
            </a:r>
            <a:r>
              <a:rPr lang="zh-CN" altLang="en-US" sz="2400" dirty="0"/>
              <a:t>测试属性。</a:t>
            </a:r>
            <a:endParaRPr lang="en-US" altLang="zh-CN" sz="2400" dirty="0"/>
          </a:p>
          <a:p>
            <a:pPr marL="0" indent="0">
              <a:buNone/>
            </a:pPr>
            <a:r>
              <a:rPr lang="zh-CN" altLang="en-US" sz="2400"/>
              <a:t>希望选择了一个属性后，将</a:t>
            </a:r>
            <a:r>
              <a:rPr lang="zh-CN" altLang="en-US" sz="2400" dirty="0"/>
              <a:t>不确定的内容转为确定</a:t>
            </a:r>
            <a:r>
              <a:rPr lang="zh-CN" altLang="en-US" sz="2400"/>
              <a:t>的内容</a:t>
            </a:r>
            <a:endParaRPr lang="zh-CN" altLang="en-US" sz="2400" b="1" dirty="0">
              <a:solidFill>
                <a:srgbClr val="C00000"/>
              </a:solidFill>
            </a:endParaRPr>
          </a:p>
        </p:txBody>
      </p:sp>
      <p:sp>
        <p:nvSpPr>
          <p:cNvPr id="4" name="标题 1"/>
          <p:cNvSpPr txBox="1"/>
          <p:nvPr/>
        </p:nvSpPr>
        <p:spPr>
          <a:xfrm>
            <a:off x="254977" y="259183"/>
            <a:ext cx="10515600" cy="818357"/>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a:t>
            </a:r>
            <a:r>
              <a:rPr lang="en-US" altLang="zh-CN" dirty="0"/>
              <a:t>ID3</a:t>
            </a:r>
            <a:r>
              <a:rPr lang="zh-CN" altLang="en-US" dirty="0"/>
              <a:t>算法</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1900381" y="476672"/>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p>
        </p:txBody>
      </p:sp>
      <p:sp>
        <p:nvSpPr>
          <p:cNvPr id="3" name="内容占位符 2"/>
          <p:cNvSpPr>
            <a:spLocks noGrp="1"/>
          </p:cNvSpPr>
          <p:nvPr>
            <p:ph idx="1"/>
          </p:nvPr>
        </p:nvSpPr>
        <p:spPr>
          <a:xfrm>
            <a:off x="561975" y="1186656"/>
            <a:ext cx="11068050" cy="4351338"/>
          </a:xfrm>
        </p:spPr>
        <p:txBody>
          <a:bodyPr>
            <a:normAutofit/>
          </a:bodyPr>
          <a:lstStyle/>
          <a:p>
            <a:pPr marL="0" indent="0">
              <a:buNone/>
            </a:pPr>
            <a:r>
              <a:rPr lang="zh-CN" altLang="en-US" sz="2400"/>
              <a:t>希望选择了一个属性后，将不确定的内容转为确定的内容。</a:t>
            </a:r>
            <a:endParaRPr lang="en-US" altLang="zh-CN" sz="2400" dirty="0"/>
          </a:p>
          <a:p>
            <a:pPr marL="0" indent="0">
              <a:buNone/>
            </a:pPr>
            <a:r>
              <a:rPr lang="zh-CN" altLang="en-US" sz="2400"/>
              <a:t>什么是确定性，什么是不确定性</a:t>
            </a:r>
            <a:r>
              <a:rPr lang="zh-CN" altLang="en-US" sz="2400" dirty="0"/>
              <a:t>？</a:t>
            </a:r>
            <a:endParaRPr lang="en-US" altLang="zh-CN" sz="2400" dirty="0"/>
          </a:p>
          <a:p>
            <a:r>
              <a:rPr lang="zh-CN" altLang="en-US" sz="2400" dirty="0"/>
              <a:t>从直觉上</a:t>
            </a:r>
            <a:r>
              <a:rPr lang="zh-CN" altLang="en-US" sz="2400"/>
              <a:t>讲，概率分布越分散的事件比概率分布越集中的事件更不确定，概率分布越分散的事件包含的信息量越大。</a:t>
            </a:r>
            <a:endParaRPr lang="en-US" altLang="zh-CN" sz="2400"/>
          </a:p>
          <a:p>
            <a:r>
              <a:rPr lang="zh-CN" altLang="en-US" sz="2400"/>
              <a:t>“张老师明天买彩票是否会中</a:t>
            </a:r>
            <a:r>
              <a:rPr lang="en-US" altLang="zh-CN" sz="2400"/>
              <a:t>500</a:t>
            </a:r>
            <a:r>
              <a:rPr lang="zh-CN" altLang="en-US" sz="2400"/>
              <a:t>万”的确定性如何？</a:t>
            </a:r>
            <a:endParaRPr lang="en-US" altLang="zh-CN" sz="2400"/>
          </a:p>
          <a:p>
            <a:r>
              <a:rPr lang="zh-CN" altLang="en-US" sz="2400"/>
              <a:t>“张老师期末考试会抓几名同学”的确定性如何？</a:t>
            </a:r>
            <a:endParaRPr lang="zh-CN" altLang="en-US" sz="2400" dirty="0"/>
          </a:p>
          <a:p>
            <a:endParaRPr lang="zh-CN" altLang="en-US" sz="2400" dirty="0"/>
          </a:p>
          <a:p>
            <a:r>
              <a:rPr lang="zh-CN" altLang="en-US" sz="2400" dirty="0"/>
              <a:t> </a:t>
            </a:r>
            <a:r>
              <a:rPr lang="zh-CN" altLang="en-US" sz="2400" b="1" dirty="0">
                <a:solidFill>
                  <a:srgbClr val="C00000"/>
                </a:solidFill>
              </a:rPr>
              <a:t>如何度量信息量</a:t>
            </a:r>
            <a:r>
              <a:rPr lang="zh-CN" altLang="en-US" sz="2400" b="1">
                <a:solidFill>
                  <a:srgbClr val="C00000"/>
                </a:solidFill>
              </a:rPr>
              <a:t>的大小（不确定性）？</a:t>
            </a:r>
            <a:endParaRPr lang="zh-CN" altLang="en-US" sz="2400" b="1" dirty="0">
              <a:solidFill>
                <a:srgbClr val="C00000"/>
              </a:solidFill>
            </a:endParaRPr>
          </a:p>
        </p:txBody>
      </p:sp>
      <p:sp>
        <p:nvSpPr>
          <p:cNvPr id="4" name="标题 1"/>
          <p:cNvSpPr txBox="1"/>
          <p:nvPr/>
        </p:nvSpPr>
        <p:spPr>
          <a:xfrm>
            <a:off x="254977" y="259183"/>
            <a:ext cx="10515600" cy="818357"/>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a:t>
            </a:r>
            <a:r>
              <a:rPr lang="en-US" altLang="zh-CN" dirty="0"/>
              <a:t>ID3</a:t>
            </a:r>
            <a:r>
              <a:rPr lang="zh-CN" altLang="en-US" dirty="0"/>
              <a:t>算法</a:t>
            </a:r>
          </a:p>
        </p:txBody>
      </p:sp>
    </p:spTree>
    <p:extLst>
      <p:ext uri="{BB962C8B-B14F-4D97-AF65-F5344CB8AC3E}">
        <p14:creationId xmlns:p14="http://schemas.microsoft.com/office/powerpoint/2010/main" val="548656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7" name="Rectangle 9"/>
          <p:cNvSpPr>
            <a:spLocks noChangeArrowheads="1"/>
          </p:cNvSpPr>
          <p:nvPr/>
        </p:nvSpPr>
        <p:spPr bwMode="auto">
          <a:xfrm>
            <a:off x="5953001" y="1848922"/>
            <a:ext cx="184731" cy="369332"/>
          </a:xfrm>
          <a:prstGeom prst="rect">
            <a:avLst/>
          </a:prstGeom>
          <a:noFill/>
          <a:ln>
            <a:noFill/>
          </a:ln>
          <a:effectLst/>
        </p:spPr>
        <p:txBody>
          <a:bodyPr wrap="none" anchor="ctr">
            <a:spAutoFit/>
          </a:bodyPr>
          <a:lstStyle/>
          <a:p>
            <a:endParaRPr lang="zh-CN" altLang="en-US"/>
          </a:p>
        </p:txBody>
      </p:sp>
      <p:sp>
        <p:nvSpPr>
          <p:cNvPr id="811020" name="Rectangle 12"/>
          <p:cNvSpPr>
            <a:spLocks noChangeArrowheads="1"/>
          </p:cNvSpPr>
          <p:nvPr/>
        </p:nvSpPr>
        <p:spPr bwMode="auto">
          <a:xfrm>
            <a:off x="5953001" y="1839397"/>
            <a:ext cx="184731" cy="369332"/>
          </a:xfrm>
          <a:prstGeom prst="rect">
            <a:avLst/>
          </a:prstGeom>
          <a:noFill/>
          <a:ln>
            <a:noFill/>
          </a:ln>
          <a:effectLst/>
        </p:spPr>
        <p:txBody>
          <a:bodyPr wrap="none" anchor="ctr">
            <a:spAutoFit/>
          </a:bodyPr>
          <a:lstStyle/>
          <a:p>
            <a:endParaRPr lang="zh-CN" altLang="en-US"/>
          </a:p>
        </p:txBody>
      </p:sp>
      <p:graphicFrame>
        <p:nvGraphicFramePr>
          <p:cNvPr id="811019" name="Object 11"/>
          <p:cNvGraphicFramePr>
            <a:graphicFrameLocks noChangeAspect="1"/>
          </p:cNvGraphicFramePr>
          <p:nvPr>
            <p:extLst>
              <p:ext uri="{D42A27DB-BD31-4B8C-83A1-F6EECF244321}">
                <p14:modId xmlns:p14="http://schemas.microsoft.com/office/powerpoint/2010/main" val="2132652731"/>
              </p:ext>
            </p:extLst>
          </p:nvPr>
        </p:nvGraphicFramePr>
        <p:xfrm>
          <a:off x="2729155" y="4889429"/>
          <a:ext cx="6134733" cy="936104"/>
        </p:xfrm>
        <a:graphic>
          <a:graphicData uri="http://schemas.openxmlformats.org/presentationml/2006/ole">
            <mc:AlternateContent xmlns:mc="http://schemas.openxmlformats.org/markup-compatibility/2006">
              <mc:Choice xmlns:v="urn:schemas-microsoft-com:vml" Requires="v">
                <p:oleObj name="公式" r:id="rId3" imgW="2933700" imgH="444500" progId="Equation.3">
                  <p:embed/>
                </p:oleObj>
              </mc:Choice>
              <mc:Fallback>
                <p:oleObj name="公式" r:id="rId3" imgW="2933700" imgH="44450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9155" y="4889429"/>
                        <a:ext cx="6134733" cy="936104"/>
                      </a:xfrm>
                      <a:prstGeom prst="rect">
                        <a:avLst/>
                      </a:prstGeom>
                      <a:noFill/>
                    </p:spPr>
                  </p:pic>
                </p:oleObj>
              </mc:Fallback>
            </mc:AlternateContent>
          </a:graphicData>
        </a:graphic>
      </p:graphicFrame>
      <p:sp>
        <p:nvSpPr>
          <p:cNvPr id="811022" name="Rectangle 14"/>
          <p:cNvSpPr>
            <a:spLocks noChangeArrowheads="1"/>
          </p:cNvSpPr>
          <p:nvPr/>
        </p:nvSpPr>
        <p:spPr bwMode="auto">
          <a:xfrm>
            <a:off x="5953001" y="1848922"/>
            <a:ext cx="184731" cy="369332"/>
          </a:xfrm>
          <a:prstGeom prst="rect">
            <a:avLst/>
          </a:prstGeom>
          <a:noFill/>
          <a:ln>
            <a:noFill/>
          </a:ln>
          <a:effectLst/>
        </p:spPr>
        <p:txBody>
          <a:bodyPr wrap="none" anchor="ctr">
            <a:spAutoFit/>
          </a:bodyPr>
          <a:lstStyle/>
          <a:p>
            <a:endParaRPr lang="zh-CN" altLang="en-US"/>
          </a:p>
        </p:txBody>
      </p:sp>
      <p:graphicFrame>
        <p:nvGraphicFramePr>
          <p:cNvPr id="811021" name="Object 13"/>
          <p:cNvGraphicFramePr>
            <a:graphicFrameLocks noChangeAspect="1"/>
          </p:cNvGraphicFramePr>
          <p:nvPr>
            <p:extLst>
              <p:ext uri="{D42A27DB-BD31-4B8C-83A1-F6EECF244321}">
                <p14:modId xmlns:p14="http://schemas.microsoft.com/office/powerpoint/2010/main" val="1788590814"/>
              </p:ext>
            </p:extLst>
          </p:nvPr>
        </p:nvGraphicFramePr>
        <p:xfrm>
          <a:off x="3877100" y="2361591"/>
          <a:ext cx="3167063" cy="892175"/>
        </p:xfrm>
        <a:graphic>
          <a:graphicData uri="http://schemas.openxmlformats.org/presentationml/2006/ole">
            <mc:AlternateContent xmlns:mc="http://schemas.openxmlformats.org/markup-compatibility/2006">
              <mc:Choice xmlns:v="urn:schemas-microsoft-com:vml" Requires="v">
                <p:oleObj name="公式" r:id="rId5" imgW="1524000" imgH="431800" progId="Equation.3">
                  <p:embed/>
                </p:oleObj>
              </mc:Choice>
              <mc:Fallback>
                <p:oleObj name="公式" r:id="rId5" imgW="1524000" imgH="43180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7100" y="2361591"/>
                        <a:ext cx="3167063" cy="892175"/>
                      </a:xfrm>
                      <a:prstGeom prst="rect">
                        <a:avLst/>
                      </a:prstGeom>
                      <a:noFill/>
                    </p:spPr>
                  </p:pic>
                </p:oleObj>
              </mc:Fallback>
            </mc:AlternateContent>
          </a:graphicData>
        </a:graphic>
      </p:graphicFrame>
      <p:sp>
        <p:nvSpPr>
          <p:cNvPr id="14" name="标题 1"/>
          <p:cNvSpPr txBox="1"/>
          <p:nvPr/>
        </p:nvSpPr>
        <p:spPr>
          <a:xfrm>
            <a:off x="1900381" y="476672"/>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p>
        </p:txBody>
      </p:sp>
      <p:sp>
        <p:nvSpPr>
          <p:cNvPr id="3" name="内容占位符 2"/>
          <p:cNvSpPr>
            <a:spLocks noGrp="1"/>
          </p:cNvSpPr>
          <p:nvPr>
            <p:ph idx="1"/>
          </p:nvPr>
        </p:nvSpPr>
        <p:spPr>
          <a:xfrm>
            <a:off x="1066722" y="1010162"/>
            <a:ext cx="9896918" cy="5066787"/>
          </a:xfrm>
          <a:ln>
            <a:solidFill>
              <a:schemeClr val="bg1"/>
            </a:solidFill>
          </a:ln>
        </p:spPr>
        <p:txBody>
          <a:bodyPr>
            <a:normAutofit/>
          </a:bodyPr>
          <a:lstStyle/>
          <a:p>
            <a:r>
              <a:rPr lang="en-US" altLang="zh-CN" sz="2400" dirty="0"/>
              <a:t>Shannon 1948</a:t>
            </a:r>
            <a:r>
              <a:rPr lang="zh-CN" altLang="en-US" sz="2400" dirty="0"/>
              <a:t>年提出的信息论理论：</a:t>
            </a:r>
            <a:endParaRPr lang="en-US" altLang="zh-CN" sz="2400" dirty="0"/>
          </a:p>
          <a:p>
            <a:r>
              <a:rPr lang="zh-CN" altLang="en-US" sz="2400" dirty="0"/>
              <a:t>熵</a:t>
            </a:r>
            <a:r>
              <a:rPr lang="en-US" altLang="zh-CN" sz="2400" dirty="0"/>
              <a:t>(entropy)</a:t>
            </a:r>
            <a:r>
              <a:rPr lang="zh-CN" altLang="en-US" sz="2400" dirty="0"/>
              <a:t>：信息量大小的度量，即表示随机变量不确定性的度量。</a:t>
            </a:r>
            <a:endParaRPr lang="en-US" altLang="zh-CN" sz="2400" dirty="0"/>
          </a:p>
          <a:p>
            <a:r>
              <a:rPr lang="zh-CN" altLang="en-US" sz="2400" dirty="0"/>
              <a:t>熵的</a:t>
            </a:r>
            <a:r>
              <a:rPr lang="zh-CN" altLang="en-US" sz="2400" dirty="0">
                <a:solidFill>
                  <a:srgbClr val="C00000"/>
                </a:solidFill>
              </a:rPr>
              <a:t>通俗解释</a:t>
            </a:r>
            <a:r>
              <a:rPr lang="zh-CN" altLang="en-US" sz="2400" dirty="0"/>
              <a:t>：事件</a:t>
            </a:r>
            <a:r>
              <a:rPr lang="en-US" altLang="zh-CN" sz="2400" dirty="0" err="1"/>
              <a:t>a</a:t>
            </a:r>
            <a:r>
              <a:rPr lang="en-US" altLang="zh-CN" sz="2400" baseline="-25000" dirty="0" err="1"/>
              <a:t>i</a:t>
            </a:r>
            <a:r>
              <a:rPr lang="zh-CN" altLang="en-US" sz="2400" dirty="0"/>
              <a:t>的信息量</a:t>
            </a:r>
            <a:r>
              <a:rPr lang="en-US" altLang="zh-CN" sz="2400" dirty="0"/>
              <a:t>I(</a:t>
            </a:r>
            <a:r>
              <a:rPr lang="zh-CN" altLang="en-US" sz="2400" dirty="0"/>
              <a:t> </a:t>
            </a:r>
            <a:r>
              <a:rPr lang="en-US" altLang="zh-CN" sz="2400" dirty="0" err="1"/>
              <a:t>a</a:t>
            </a:r>
            <a:r>
              <a:rPr lang="en-US" altLang="zh-CN" sz="2400" baseline="-25000" dirty="0" err="1"/>
              <a:t>i</a:t>
            </a:r>
            <a:r>
              <a:rPr lang="en-US" altLang="zh-CN" sz="2400" dirty="0"/>
              <a:t> )</a:t>
            </a:r>
            <a:r>
              <a:rPr lang="zh-CN" altLang="en-US" sz="2400" dirty="0"/>
              <a:t>可如下度量：</a:t>
            </a:r>
          </a:p>
          <a:p>
            <a:endParaRPr lang="en-US" altLang="zh-CN" sz="2400" dirty="0"/>
          </a:p>
          <a:p>
            <a:endParaRPr lang="en-US" altLang="zh-CN" sz="2400" dirty="0"/>
          </a:p>
          <a:p>
            <a:r>
              <a:rPr lang="zh-CN" altLang="en-US" sz="2400" dirty="0"/>
              <a:t>其中</a:t>
            </a:r>
            <a:r>
              <a:rPr lang="en-US" altLang="zh-CN" sz="2400" dirty="0"/>
              <a:t>p(</a:t>
            </a:r>
            <a:r>
              <a:rPr lang="en-US" altLang="zh-CN" sz="2400" dirty="0" err="1"/>
              <a:t>a</a:t>
            </a:r>
            <a:r>
              <a:rPr lang="en-US" altLang="zh-CN" sz="2400" baseline="-25000" dirty="0" err="1"/>
              <a:t>i</a:t>
            </a:r>
            <a:r>
              <a:rPr lang="en-US" altLang="zh-CN" sz="2400" dirty="0"/>
              <a:t>)</a:t>
            </a:r>
            <a:r>
              <a:rPr lang="zh-CN" altLang="en-US" sz="2400" dirty="0"/>
              <a:t>表示事件</a:t>
            </a:r>
            <a:r>
              <a:rPr lang="en-US" altLang="zh-CN" sz="2400" dirty="0" err="1"/>
              <a:t>a</a:t>
            </a:r>
            <a:r>
              <a:rPr lang="en-US" altLang="zh-CN" sz="2400" baseline="-25000" dirty="0" err="1"/>
              <a:t>i</a:t>
            </a:r>
            <a:r>
              <a:rPr lang="zh-CN" altLang="en-US" sz="2400" dirty="0"/>
              <a:t>发生的概率。</a:t>
            </a:r>
          </a:p>
          <a:p>
            <a:r>
              <a:rPr lang="zh-CN" altLang="en-US" sz="2400" dirty="0"/>
              <a:t>假设有</a:t>
            </a:r>
            <a:r>
              <a:rPr lang="en-US" altLang="zh-CN" sz="2400" dirty="0"/>
              <a:t>n</a:t>
            </a:r>
            <a:r>
              <a:rPr lang="zh-CN" altLang="en-US" sz="2400" dirty="0"/>
              <a:t>个互不相容的事件</a:t>
            </a:r>
            <a:r>
              <a:rPr lang="en-US" altLang="zh-CN" sz="2400" dirty="0"/>
              <a:t>a1,a2,a3,….,an,</a:t>
            </a:r>
            <a:r>
              <a:rPr lang="zh-CN" altLang="en-US" sz="2400" dirty="0"/>
              <a:t>它们中有且仅有一个发生，则其平均的信息量</a:t>
            </a:r>
            <a:r>
              <a:rPr lang="en-US" altLang="zh-CN" sz="2400" dirty="0"/>
              <a:t>(</a:t>
            </a:r>
            <a:r>
              <a:rPr lang="zh-CN" altLang="en-US" sz="2400" dirty="0"/>
              <a:t>熵</a:t>
            </a:r>
            <a:r>
              <a:rPr lang="en-US" altLang="zh-CN" sz="2400" dirty="0"/>
              <a:t>)</a:t>
            </a:r>
            <a:r>
              <a:rPr lang="zh-CN" altLang="en-US" sz="2400" dirty="0"/>
              <a:t>可如下度量：</a:t>
            </a:r>
          </a:p>
          <a:p>
            <a:endParaRPr lang="zh-CN" altLang="en-US" sz="2400" dirty="0"/>
          </a:p>
        </p:txBody>
      </p:sp>
      <p:sp>
        <p:nvSpPr>
          <p:cNvPr id="9" name="标题 1"/>
          <p:cNvSpPr txBox="1"/>
          <p:nvPr/>
        </p:nvSpPr>
        <p:spPr>
          <a:xfrm>
            <a:off x="245452" y="223304"/>
            <a:ext cx="10515600" cy="88508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信息增益</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7" name="Rectangle 9"/>
          <p:cNvSpPr>
            <a:spLocks noChangeArrowheads="1"/>
          </p:cNvSpPr>
          <p:nvPr/>
        </p:nvSpPr>
        <p:spPr bwMode="auto">
          <a:xfrm>
            <a:off x="5600576" y="1982272"/>
            <a:ext cx="184731" cy="369332"/>
          </a:xfrm>
          <a:prstGeom prst="rect">
            <a:avLst/>
          </a:prstGeom>
          <a:noFill/>
          <a:ln>
            <a:noFill/>
          </a:ln>
          <a:effectLst/>
        </p:spPr>
        <p:txBody>
          <a:bodyPr wrap="none" anchor="ctr">
            <a:spAutoFit/>
          </a:bodyPr>
          <a:lstStyle/>
          <a:p>
            <a:endParaRPr lang="zh-CN" altLang="en-US"/>
          </a:p>
        </p:txBody>
      </p:sp>
      <p:sp>
        <p:nvSpPr>
          <p:cNvPr id="811020" name="Rectangle 12"/>
          <p:cNvSpPr>
            <a:spLocks noChangeArrowheads="1"/>
          </p:cNvSpPr>
          <p:nvPr/>
        </p:nvSpPr>
        <p:spPr bwMode="auto">
          <a:xfrm>
            <a:off x="5600576" y="1972747"/>
            <a:ext cx="184731" cy="369332"/>
          </a:xfrm>
          <a:prstGeom prst="rect">
            <a:avLst/>
          </a:prstGeom>
          <a:noFill/>
          <a:ln>
            <a:noFill/>
          </a:ln>
          <a:effectLst/>
        </p:spPr>
        <p:txBody>
          <a:bodyPr wrap="none" anchor="ctr">
            <a:spAutoFit/>
          </a:bodyPr>
          <a:lstStyle/>
          <a:p>
            <a:endParaRPr lang="zh-CN" altLang="en-US"/>
          </a:p>
        </p:txBody>
      </p:sp>
      <p:sp>
        <p:nvSpPr>
          <p:cNvPr id="811022" name="Rectangle 14"/>
          <p:cNvSpPr>
            <a:spLocks noChangeArrowheads="1"/>
          </p:cNvSpPr>
          <p:nvPr/>
        </p:nvSpPr>
        <p:spPr bwMode="auto">
          <a:xfrm>
            <a:off x="5600576" y="1982272"/>
            <a:ext cx="184731" cy="369332"/>
          </a:xfrm>
          <a:prstGeom prst="rect">
            <a:avLst/>
          </a:prstGeom>
          <a:noFill/>
          <a:ln>
            <a:noFill/>
          </a:ln>
          <a:effectLst/>
        </p:spPr>
        <p:txBody>
          <a:bodyPr wrap="none" anchor="ctr">
            <a:spAutoFit/>
          </a:bodyPr>
          <a:lstStyle/>
          <a:p>
            <a:endParaRPr lang="zh-CN" altLang="en-US"/>
          </a:p>
        </p:txBody>
      </p:sp>
      <p:sp>
        <p:nvSpPr>
          <p:cNvPr id="14" name="标题 1"/>
          <p:cNvSpPr txBox="1"/>
          <p:nvPr/>
        </p:nvSpPr>
        <p:spPr>
          <a:xfrm>
            <a:off x="1900381" y="476672"/>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p>
        </p:txBody>
      </p:sp>
      <p:sp>
        <p:nvSpPr>
          <p:cNvPr id="3" name="内容占位符 2"/>
          <p:cNvSpPr>
            <a:spLocks noGrp="1"/>
          </p:cNvSpPr>
          <p:nvPr>
            <p:ph idx="1"/>
          </p:nvPr>
        </p:nvSpPr>
        <p:spPr>
          <a:xfrm>
            <a:off x="473390" y="1115365"/>
            <a:ext cx="11753047" cy="4839816"/>
          </a:xfrm>
          <a:ln>
            <a:solidFill>
              <a:schemeClr val="bg1"/>
            </a:solidFill>
          </a:ln>
        </p:spPr>
        <p:txBody>
          <a:bodyPr>
            <a:normAutofit/>
          </a:bodyPr>
          <a:lstStyle/>
          <a:p>
            <a:r>
              <a:rPr lang="zh-CN" altLang="en-US" sz="2400" dirty="0"/>
              <a:t>熵的</a:t>
            </a:r>
            <a:r>
              <a:rPr lang="zh-CN" altLang="en-US" sz="2400" dirty="0">
                <a:solidFill>
                  <a:srgbClr val="C00000"/>
                </a:solidFill>
              </a:rPr>
              <a:t>理论解释</a:t>
            </a:r>
            <a:r>
              <a:rPr lang="zh-CN" altLang="en-US" sz="2400" dirty="0"/>
              <a:t>：</a:t>
            </a:r>
            <a:endParaRPr lang="en-US" altLang="zh-CN" sz="2400" dirty="0"/>
          </a:p>
          <a:p>
            <a:r>
              <a:rPr lang="zh-CN" altLang="en-US" sz="2400" dirty="0"/>
              <a:t>设</a:t>
            </a:r>
            <a:r>
              <a:rPr lang="en-US" altLang="zh-CN" sz="2400" dirty="0"/>
              <a:t>X</a:t>
            </a:r>
            <a:r>
              <a:rPr lang="zh-CN" altLang="en-US" sz="2400" dirty="0"/>
              <a:t>是一个取有限个值的离散随机变量，其概率分布为：</a:t>
            </a:r>
            <a:endParaRPr lang="en-US" altLang="zh-CN" sz="2400" dirty="0"/>
          </a:p>
          <a:p>
            <a:endParaRPr lang="en-US" altLang="zh-CN" sz="2400" dirty="0"/>
          </a:p>
          <a:p>
            <a:endParaRPr lang="en-US" altLang="zh-CN" sz="2400" dirty="0"/>
          </a:p>
          <a:p>
            <a:r>
              <a:rPr lang="zh-CN" altLang="en-US" sz="2400" dirty="0"/>
              <a:t>则随机变量</a:t>
            </a:r>
            <a:r>
              <a:rPr lang="en-US" altLang="zh-CN" sz="2400" dirty="0"/>
              <a:t>X</a:t>
            </a:r>
            <a:r>
              <a:rPr lang="zh-CN" altLang="en-US" sz="2400" dirty="0"/>
              <a:t>的熵定义为：</a:t>
            </a:r>
            <a:endParaRPr lang="en-US" altLang="zh-CN" sz="2400" dirty="0"/>
          </a:p>
          <a:p>
            <a:endParaRPr lang="en-US" altLang="zh-CN" sz="2400" dirty="0"/>
          </a:p>
          <a:p>
            <a:endParaRPr lang="en-US" altLang="zh-CN" sz="2400" dirty="0"/>
          </a:p>
          <a:p>
            <a:r>
              <a:rPr lang="zh-CN" altLang="en-US" sz="2400" dirty="0"/>
              <a:t>对数以</a:t>
            </a:r>
            <a:r>
              <a:rPr lang="en-US" altLang="zh-CN" sz="2400" dirty="0"/>
              <a:t>2</a:t>
            </a:r>
            <a:r>
              <a:rPr lang="zh-CN" altLang="en-US" sz="2400" dirty="0"/>
              <a:t>为底或以</a:t>
            </a:r>
            <a:r>
              <a:rPr lang="en-US" altLang="zh-CN" sz="2400" dirty="0"/>
              <a:t>e</a:t>
            </a:r>
            <a:r>
              <a:rPr lang="zh-CN" altLang="en-US" sz="2400" dirty="0"/>
              <a:t>为底</a:t>
            </a:r>
            <a:r>
              <a:rPr lang="en-US" altLang="zh-CN" sz="2400" dirty="0"/>
              <a:t>(</a:t>
            </a:r>
            <a:r>
              <a:rPr lang="zh-CN" altLang="en-US" sz="2400" dirty="0"/>
              <a:t>自然对数</a:t>
            </a:r>
            <a:r>
              <a:rPr lang="en-US" altLang="zh-CN" sz="2400" dirty="0"/>
              <a:t>)</a:t>
            </a:r>
            <a:r>
              <a:rPr lang="zh-CN" altLang="en-US" sz="2400" dirty="0"/>
              <a:t>，这时熵的单位分别称作比特</a:t>
            </a:r>
            <a:r>
              <a:rPr lang="en-US" altLang="zh-CN" sz="2400" dirty="0"/>
              <a:t>(bit)</a:t>
            </a:r>
            <a:r>
              <a:rPr lang="zh-CN" altLang="en-US" sz="2400" dirty="0"/>
              <a:t>或纳特</a:t>
            </a:r>
            <a:r>
              <a:rPr lang="en-US" altLang="zh-CN" sz="2400" dirty="0"/>
              <a:t>(</a:t>
            </a:r>
            <a:r>
              <a:rPr lang="en-US" altLang="zh-CN" sz="2400" dirty="0" err="1"/>
              <a:t>nat</a:t>
            </a:r>
            <a:r>
              <a:rPr lang="en-US" altLang="zh-CN" sz="2400" dirty="0"/>
              <a:t>),</a:t>
            </a:r>
            <a:r>
              <a:rPr lang="zh-CN" altLang="en-US" sz="2400" dirty="0"/>
              <a:t>熵只依赖于</a:t>
            </a:r>
            <a:r>
              <a:rPr lang="en-US" altLang="zh-CN" sz="2400" dirty="0"/>
              <a:t>X</a:t>
            </a:r>
            <a:r>
              <a:rPr lang="zh-CN" altLang="en-US" sz="2400" dirty="0"/>
              <a:t>的分布，与</a:t>
            </a:r>
            <a:r>
              <a:rPr lang="en-US" altLang="zh-CN" sz="2400" dirty="0"/>
              <a:t>X</a:t>
            </a:r>
            <a:r>
              <a:rPr lang="zh-CN" altLang="en-US" sz="2400" dirty="0"/>
              <a:t>的取值无关。</a:t>
            </a:r>
          </a:p>
        </p:txBody>
      </p:sp>
      <p:pic>
        <p:nvPicPr>
          <p:cNvPr id="2979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0121" y="2254335"/>
            <a:ext cx="3862247" cy="432048"/>
          </a:xfrm>
          <a:prstGeom prst="rect">
            <a:avLst/>
          </a:prstGeom>
          <a:noFill/>
          <a:ln>
            <a:noFill/>
          </a:ln>
          <a:effectLst/>
        </p:spPr>
      </p:pic>
      <p:pic>
        <p:nvPicPr>
          <p:cNvPr id="2979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6861" y="3665786"/>
            <a:ext cx="2580631" cy="800886"/>
          </a:xfrm>
          <a:prstGeom prst="rect">
            <a:avLst/>
          </a:prstGeom>
          <a:noFill/>
          <a:ln>
            <a:noFill/>
          </a:ln>
          <a:effectLst/>
        </p:spPr>
      </p:pic>
      <p:pic>
        <p:nvPicPr>
          <p:cNvPr id="29799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6861" y="5400603"/>
            <a:ext cx="2627092" cy="792088"/>
          </a:xfrm>
          <a:prstGeom prst="rect">
            <a:avLst/>
          </a:prstGeom>
          <a:noFill/>
          <a:ln>
            <a:noFill/>
          </a:ln>
          <a:effectLst/>
        </p:spPr>
      </p:pic>
      <p:sp>
        <p:nvSpPr>
          <p:cNvPr id="10" name="标题 1"/>
          <p:cNvSpPr txBox="1"/>
          <p:nvPr/>
        </p:nvSpPr>
        <p:spPr>
          <a:xfrm>
            <a:off x="369277" y="235796"/>
            <a:ext cx="10515600" cy="1000272"/>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信息增益</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7" name="Rectangle 9"/>
          <p:cNvSpPr>
            <a:spLocks noChangeArrowheads="1"/>
          </p:cNvSpPr>
          <p:nvPr/>
        </p:nvSpPr>
        <p:spPr bwMode="auto">
          <a:xfrm>
            <a:off x="5953001" y="2153722"/>
            <a:ext cx="184731" cy="369332"/>
          </a:xfrm>
          <a:prstGeom prst="rect">
            <a:avLst/>
          </a:prstGeom>
          <a:noFill/>
          <a:ln>
            <a:noFill/>
          </a:ln>
          <a:effectLst/>
        </p:spPr>
        <p:txBody>
          <a:bodyPr wrap="none" anchor="ctr">
            <a:spAutoFit/>
          </a:bodyPr>
          <a:lstStyle/>
          <a:p>
            <a:endParaRPr lang="zh-CN" altLang="en-US"/>
          </a:p>
        </p:txBody>
      </p:sp>
      <p:sp>
        <p:nvSpPr>
          <p:cNvPr id="811020" name="Rectangle 12"/>
          <p:cNvSpPr>
            <a:spLocks noChangeArrowheads="1"/>
          </p:cNvSpPr>
          <p:nvPr/>
        </p:nvSpPr>
        <p:spPr bwMode="auto">
          <a:xfrm>
            <a:off x="5953001" y="2144197"/>
            <a:ext cx="184731" cy="369332"/>
          </a:xfrm>
          <a:prstGeom prst="rect">
            <a:avLst/>
          </a:prstGeom>
          <a:noFill/>
          <a:ln>
            <a:noFill/>
          </a:ln>
          <a:effectLst/>
        </p:spPr>
        <p:txBody>
          <a:bodyPr wrap="none" anchor="ctr">
            <a:spAutoFit/>
          </a:bodyPr>
          <a:lstStyle/>
          <a:p>
            <a:endParaRPr lang="zh-CN" altLang="en-US"/>
          </a:p>
        </p:txBody>
      </p:sp>
      <p:sp>
        <p:nvSpPr>
          <p:cNvPr id="811022" name="Rectangle 14"/>
          <p:cNvSpPr>
            <a:spLocks noChangeArrowheads="1"/>
          </p:cNvSpPr>
          <p:nvPr/>
        </p:nvSpPr>
        <p:spPr bwMode="auto">
          <a:xfrm>
            <a:off x="5953001" y="2153722"/>
            <a:ext cx="184731" cy="369332"/>
          </a:xfrm>
          <a:prstGeom prst="rect">
            <a:avLst/>
          </a:prstGeom>
          <a:noFill/>
          <a:ln>
            <a:noFill/>
          </a:ln>
          <a:effectLst/>
        </p:spPr>
        <p:txBody>
          <a:bodyPr wrap="none" anchor="ctr">
            <a:spAutoFit/>
          </a:bodyPr>
          <a:lstStyle/>
          <a:p>
            <a:endParaRPr lang="zh-CN" altLang="en-US"/>
          </a:p>
        </p:txBody>
      </p:sp>
      <p:sp>
        <p:nvSpPr>
          <p:cNvPr id="14" name="标题 1"/>
          <p:cNvSpPr txBox="1"/>
          <p:nvPr/>
        </p:nvSpPr>
        <p:spPr>
          <a:xfrm>
            <a:off x="1900381" y="476672"/>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p>
        </p:txBody>
      </p:sp>
      <p:sp>
        <p:nvSpPr>
          <p:cNvPr id="3" name="内容占位符 2"/>
          <p:cNvSpPr>
            <a:spLocks noGrp="1"/>
          </p:cNvSpPr>
          <p:nvPr>
            <p:ph idx="1"/>
          </p:nvPr>
        </p:nvSpPr>
        <p:spPr>
          <a:xfrm>
            <a:off x="1037950" y="1264976"/>
            <a:ext cx="8819955" cy="4839816"/>
          </a:xfrm>
          <a:ln>
            <a:solidFill>
              <a:schemeClr val="bg1"/>
            </a:solidFill>
          </a:ln>
        </p:spPr>
        <p:txBody>
          <a:bodyPr/>
          <a:lstStyle/>
          <a:p>
            <a:r>
              <a:rPr lang="zh-CN" altLang="en-US" dirty="0"/>
              <a:t>熵的</a:t>
            </a:r>
            <a:r>
              <a:rPr lang="zh-CN" altLang="en-US" dirty="0">
                <a:solidFill>
                  <a:srgbClr val="C00000"/>
                </a:solidFill>
              </a:rPr>
              <a:t>理论解释</a:t>
            </a:r>
            <a:r>
              <a:rPr lang="zh-CN" altLang="en-US" dirty="0"/>
              <a:t>：</a:t>
            </a:r>
            <a:endParaRPr lang="en-US" altLang="zh-CN" dirty="0"/>
          </a:p>
          <a:p>
            <a:r>
              <a:rPr lang="zh-CN" altLang="en-US" dirty="0"/>
              <a:t>熵越大，随机变量的不确定性越大：</a:t>
            </a:r>
            <a:endParaRPr lang="en-US" altLang="zh-CN" dirty="0"/>
          </a:p>
          <a:p>
            <a:endParaRPr lang="en-US" altLang="zh-CN" dirty="0"/>
          </a:p>
          <a:p>
            <a:r>
              <a:rPr lang="zh-CN" altLang="en-US" dirty="0"/>
              <a:t>当</a:t>
            </a:r>
            <a:r>
              <a:rPr lang="en-US" altLang="zh-CN" dirty="0"/>
              <a:t>X</a:t>
            </a:r>
            <a:r>
              <a:rPr lang="zh-CN" altLang="en-US" dirty="0"/>
              <a:t>为</a:t>
            </a:r>
            <a:r>
              <a:rPr lang="en-US" altLang="zh-CN" dirty="0"/>
              <a:t>1,0</a:t>
            </a:r>
            <a:r>
              <a:rPr lang="zh-CN" altLang="en-US" dirty="0"/>
              <a:t>分布时：</a:t>
            </a:r>
            <a:endParaRPr lang="en-US" altLang="zh-CN" dirty="0"/>
          </a:p>
          <a:p>
            <a:endParaRPr lang="en-US" altLang="zh-CN" dirty="0"/>
          </a:p>
          <a:p>
            <a:endParaRPr lang="en-US" altLang="zh-CN" dirty="0"/>
          </a:p>
          <a:p>
            <a:r>
              <a:rPr lang="zh-CN" altLang="en-US" dirty="0"/>
              <a:t>熵：</a:t>
            </a:r>
            <a:endParaRPr lang="en-US" altLang="zh-CN" dirty="0"/>
          </a:p>
        </p:txBody>
      </p:sp>
      <p:pic>
        <p:nvPicPr>
          <p:cNvPr id="299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701" y="2239667"/>
            <a:ext cx="2201834" cy="437866"/>
          </a:xfrm>
          <a:prstGeom prst="rect">
            <a:avLst/>
          </a:prstGeom>
          <a:noFill/>
          <a:ln>
            <a:noFill/>
          </a:ln>
          <a:effectLst/>
        </p:spPr>
      </p:pic>
      <p:pic>
        <p:nvPicPr>
          <p:cNvPr id="2990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9808" y="3449986"/>
            <a:ext cx="6225453" cy="399921"/>
          </a:xfrm>
          <a:prstGeom prst="rect">
            <a:avLst/>
          </a:prstGeom>
          <a:noFill/>
          <a:ln>
            <a:noFill/>
          </a:ln>
          <a:effectLst/>
        </p:spPr>
      </p:pic>
      <p:pic>
        <p:nvPicPr>
          <p:cNvPr id="2990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9911" y="4973314"/>
            <a:ext cx="4625455" cy="432048"/>
          </a:xfrm>
          <a:prstGeom prst="rect">
            <a:avLst/>
          </a:prstGeom>
          <a:noFill/>
          <a:ln>
            <a:noFill/>
          </a:ln>
          <a:effectLst/>
        </p:spPr>
      </p:pic>
      <p:pic>
        <p:nvPicPr>
          <p:cNvPr id="29901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7119" y="1866639"/>
            <a:ext cx="3480847" cy="2973928"/>
          </a:xfrm>
          <a:prstGeom prst="rect">
            <a:avLst/>
          </a:prstGeom>
          <a:noFill/>
          <a:ln>
            <a:noFill/>
          </a:ln>
          <a:effectLst/>
        </p:spPr>
      </p:pic>
      <p:sp>
        <p:nvSpPr>
          <p:cNvPr id="11" name="标题 1"/>
          <p:cNvSpPr txBox="1"/>
          <p:nvPr/>
        </p:nvSpPr>
        <p:spPr>
          <a:xfrm>
            <a:off x="369277" y="353240"/>
            <a:ext cx="10515600" cy="908558"/>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信息增益</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7" name="Rectangle 9"/>
          <p:cNvSpPr>
            <a:spLocks noChangeArrowheads="1"/>
          </p:cNvSpPr>
          <p:nvPr/>
        </p:nvSpPr>
        <p:spPr bwMode="auto">
          <a:xfrm>
            <a:off x="5953001" y="2906197"/>
            <a:ext cx="184731" cy="369332"/>
          </a:xfrm>
          <a:prstGeom prst="rect">
            <a:avLst/>
          </a:prstGeom>
          <a:noFill/>
          <a:ln>
            <a:noFill/>
          </a:ln>
          <a:effectLst/>
        </p:spPr>
        <p:txBody>
          <a:bodyPr wrap="none" anchor="ctr">
            <a:spAutoFit/>
          </a:bodyPr>
          <a:lstStyle/>
          <a:p>
            <a:endParaRPr lang="zh-CN" altLang="en-US"/>
          </a:p>
        </p:txBody>
      </p:sp>
      <p:sp>
        <p:nvSpPr>
          <p:cNvPr id="811020" name="Rectangle 12"/>
          <p:cNvSpPr>
            <a:spLocks noChangeArrowheads="1"/>
          </p:cNvSpPr>
          <p:nvPr/>
        </p:nvSpPr>
        <p:spPr bwMode="auto">
          <a:xfrm>
            <a:off x="5953001" y="2896672"/>
            <a:ext cx="184731" cy="369332"/>
          </a:xfrm>
          <a:prstGeom prst="rect">
            <a:avLst/>
          </a:prstGeom>
          <a:noFill/>
          <a:ln>
            <a:noFill/>
          </a:ln>
          <a:effectLst/>
        </p:spPr>
        <p:txBody>
          <a:bodyPr wrap="none" anchor="ctr">
            <a:spAutoFit/>
          </a:bodyPr>
          <a:lstStyle/>
          <a:p>
            <a:endParaRPr lang="zh-CN" altLang="en-US"/>
          </a:p>
        </p:txBody>
      </p:sp>
      <p:sp>
        <p:nvSpPr>
          <p:cNvPr id="811022" name="Rectangle 14"/>
          <p:cNvSpPr>
            <a:spLocks noChangeArrowheads="1"/>
          </p:cNvSpPr>
          <p:nvPr/>
        </p:nvSpPr>
        <p:spPr bwMode="auto">
          <a:xfrm>
            <a:off x="5953001" y="2906197"/>
            <a:ext cx="184731" cy="369332"/>
          </a:xfrm>
          <a:prstGeom prst="rect">
            <a:avLst/>
          </a:prstGeom>
          <a:noFill/>
          <a:ln>
            <a:noFill/>
          </a:ln>
          <a:effectLst/>
        </p:spPr>
        <p:txBody>
          <a:bodyPr wrap="none" anchor="ctr">
            <a:spAutoFit/>
          </a:bodyPr>
          <a:lstStyle/>
          <a:p>
            <a:endParaRPr lang="zh-CN" altLang="en-US"/>
          </a:p>
        </p:txBody>
      </p:sp>
      <p:sp>
        <p:nvSpPr>
          <p:cNvPr id="14" name="标题 1"/>
          <p:cNvSpPr txBox="1"/>
          <p:nvPr/>
        </p:nvSpPr>
        <p:spPr>
          <a:xfrm>
            <a:off x="1900381" y="476672"/>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p>
        </p:txBody>
      </p:sp>
      <p:sp>
        <p:nvSpPr>
          <p:cNvPr id="3" name="内容占位符 2"/>
          <p:cNvSpPr>
            <a:spLocks noGrp="1"/>
          </p:cNvSpPr>
          <p:nvPr>
            <p:ph idx="1"/>
          </p:nvPr>
        </p:nvSpPr>
        <p:spPr>
          <a:xfrm>
            <a:off x="872706" y="1087065"/>
            <a:ext cx="11213786" cy="4839816"/>
          </a:xfrm>
          <a:ln>
            <a:solidFill>
              <a:schemeClr val="bg1"/>
            </a:solidFill>
          </a:ln>
        </p:spPr>
        <p:txBody>
          <a:bodyPr>
            <a:normAutofit/>
          </a:bodyPr>
          <a:lstStyle/>
          <a:p>
            <a:r>
              <a:rPr lang="zh-CN" altLang="en-US" sz="2400" dirty="0"/>
              <a:t>设有随机变量</a:t>
            </a:r>
            <a:r>
              <a:rPr lang="en-US" altLang="zh-CN" sz="2400" dirty="0"/>
              <a:t>(X,Y),</a:t>
            </a:r>
            <a:r>
              <a:rPr lang="zh-CN" altLang="en-US" sz="2400" dirty="0"/>
              <a:t>其联合概率分布为：</a:t>
            </a:r>
            <a:endParaRPr lang="en-US" altLang="zh-CN" sz="2400" dirty="0"/>
          </a:p>
          <a:p>
            <a:endParaRPr lang="en-US" altLang="zh-CN" dirty="0"/>
          </a:p>
          <a:p>
            <a:endParaRPr lang="en-US" altLang="zh-CN" dirty="0"/>
          </a:p>
          <a:p>
            <a:r>
              <a:rPr lang="zh-CN" altLang="en-US" sz="2400" dirty="0"/>
              <a:t>条件熵</a:t>
            </a:r>
            <a:r>
              <a:rPr lang="en-US" altLang="zh-CN" sz="2400" dirty="0"/>
              <a:t>H(Y|X)</a:t>
            </a:r>
            <a:r>
              <a:rPr lang="zh-CN" altLang="en-US" sz="2400" dirty="0"/>
              <a:t>：表示在己知随机变量</a:t>
            </a:r>
            <a:r>
              <a:rPr lang="en-US" altLang="zh-CN" sz="2400" dirty="0"/>
              <a:t>X</a:t>
            </a:r>
            <a:r>
              <a:rPr lang="zh-CN" altLang="en-US" sz="2400" dirty="0"/>
              <a:t>的条件下随机变量</a:t>
            </a:r>
            <a:r>
              <a:rPr lang="en-US" altLang="zh-CN" sz="2400" dirty="0"/>
              <a:t>Y</a:t>
            </a:r>
            <a:r>
              <a:rPr lang="zh-CN" altLang="en-US" sz="2400" dirty="0"/>
              <a:t>的不确定性，定义为</a:t>
            </a:r>
            <a:r>
              <a:rPr lang="en-US" altLang="zh-CN" sz="2400" dirty="0"/>
              <a:t>X</a:t>
            </a:r>
            <a:r>
              <a:rPr lang="zh-CN" altLang="en-US" sz="2400" dirty="0"/>
              <a:t>给定条件下</a:t>
            </a:r>
            <a:r>
              <a:rPr lang="en-US" altLang="zh-CN" sz="2400" dirty="0"/>
              <a:t>Y</a:t>
            </a:r>
            <a:r>
              <a:rPr lang="zh-CN" altLang="en-US" sz="2400" dirty="0"/>
              <a:t>的条件概率分布的熵对</a:t>
            </a:r>
            <a:r>
              <a:rPr lang="en-US" altLang="zh-CN" sz="2400" dirty="0"/>
              <a:t>X</a:t>
            </a:r>
            <a:r>
              <a:rPr lang="zh-CN" altLang="en-US" sz="2400" dirty="0"/>
              <a:t>的数学期望：</a:t>
            </a:r>
            <a:endParaRPr lang="en-US" altLang="zh-CN" sz="2400" dirty="0"/>
          </a:p>
          <a:p>
            <a:endParaRPr lang="en-US" altLang="zh-CN" dirty="0"/>
          </a:p>
          <a:p>
            <a:endParaRPr lang="en-US" altLang="zh-CN" dirty="0"/>
          </a:p>
          <a:p>
            <a:pPr marL="0" indent="0">
              <a:buNone/>
            </a:pPr>
            <a:r>
              <a:rPr lang="zh-CN" altLang="en-US" sz="2400" dirty="0"/>
              <a:t>当熵和条件熵中的概率由数据估计（特别是极大似然估计）得到时，所对应的熵与条件熵分别称为经验熵（</a:t>
            </a:r>
            <a:r>
              <a:rPr lang="en-US" altLang="zh-CN" sz="2400" dirty="0"/>
              <a:t>empirical entropy)</a:t>
            </a:r>
            <a:r>
              <a:rPr lang="zh-CN" altLang="en-US" sz="2400" dirty="0"/>
              <a:t>和经验条件熵（</a:t>
            </a:r>
            <a:r>
              <a:rPr lang="en-US" altLang="zh-CN" sz="2400" dirty="0"/>
              <a:t>empirical conditional entropy )</a:t>
            </a:r>
          </a:p>
        </p:txBody>
      </p:sp>
      <p:pic>
        <p:nvPicPr>
          <p:cNvPr id="300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653" y="1686733"/>
            <a:ext cx="7927426" cy="504056"/>
          </a:xfrm>
          <a:prstGeom prst="rect">
            <a:avLst/>
          </a:prstGeom>
          <a:noFill/>
          <a:ln>
            <a:noFill/>
          </a:ln>
          <a:effectLst/>
        </p:spPr>
      </p:pic>
      <p:pic>
        <p:nvPicPr>
          <p:cNvPr id="3000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085" y="3320848"/>
            <a:ext cx="4090054" cy="792088"/>
          </a:xfrm>
          <a:prstGeom prst="rect">
            <a:avLst/>
          </a:prstGeom>
          <a:noFill/>
          <a:ln>
            <a:noFill/>
          </a:ln>
          <a:effectLst/>
        </p:spPr>
      </p:pic>
      <p:sp>
        <p:nvSpPr>
          <p:cNvPr id="9" name="标题 1"/>
          <p:cNvSpPr txBox="1"/>
          <p:nvPr/>
        </p:nvSpPr>
        <p:spPr>
          <a:xfrm>
            <a:off x="226402" y="249658"/>
            <a:ext cx="10515600" cy="837407"/>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信息增益</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1066" y="1261435"/>
            <a:ext cx="10737195" cy="4605965"/>
          </a:xfrm>
        </p:spPr>
        <p:txBody>
          <a:bodyPr>
            <a:normAutofit lnSpcReduction="10000"/>
          </a:bodyPr>
          <a:lstStyle/>
          <a:p>
            <a:pPr marL="0" indent="0">
              <a:buNone/>
            </a:pPr>
            <a:r>
              <a:rPr lang="zh-CN" altLang="en-US" sz="2800"/>
              <a:t>定义</a:t>
            </a:r>
            <a:r>
              <a:rPr lang="en-US" altLang="zh-CN" sz="2800"/>
              <a:t>(</a:t>
            </a:r>
            <a:r>
              <a:rPr lang="zh-CN" altLang="en-US" sz="2800" dirty="0"/>
              <a:t>信息增益</a:t>
            </a:r>
            <a:r>
              <a:rPr lang="en-US" altLang="zh-CN" sz="2800" dirty="0"/>
              <a:t>):</a:t>
            </a:r>
            <a:r>
              <a:rPr lang="zh-CN" altLang="en-US" sz="2800" dirty="0"/>
              <a:t>特征</a:t>
            </a:r>
            <a:r>
              <a:rPr lang="en-US" altLang="zh-CN" sz="2800" dirty="0"/>
              <a:t>A</a:t>
            </a:r>
            <a:r>
              <a:rPr lang="zh-CN" altLang="en-US" sz="2800" dirty="0"/>
              <a:t>对训练数据集</a:t>
            </a:r>
            <a:r>
              <a:rPr lang="en-US" altLang="zh-CN" sz="2800" dirty="0"/>
              <a:t>D</a:t>
            </a:r>
            <a:r>
              <a:rPr lang="zh-CN" altLang="en-US" sz="2800" dirty="0"/>
              <a:t>的信息增益，</a:t>
            </a:r>
            <a:r>
              <a:rPr lang="en-US" altLang="zh-CN" sz="2800" dirty="0"/>
              <a:t>g(D,A), </a:t>
            </a:r>
            <a:r>
              <a:rPr lang="zh-CN" altLang="en-US" sz="2800"/>
              <a:t>定义为数据集</a:t>
            </a:r>
            <a:r>
              <a:rPr lang="en-US" altLang="zh-CN" sz="2800"/>
              <a:t>D</a:t>
            </a:r>
            <a:r>
              <a:rPr lang="zh-CN" altLang="en-US" sz="2800" dirty="0"/>
              <a:t>的经验熵</a:t>
            </a:r>
            <a:r>
              <a:rPr lang="en-US" altLang="zh-CN" sz="2800" dirty="0"/>
              <a:t>H(D)</a:t>
            </a:r>
            <a:r>
              <a:rPr lang="zh-CN" altLang="en-US" sz="2800" dirty="0"/>
              <a:t>与特征</a:t>
            </a:r>
            <a:r>
              <a:rPr lang="en-US" altLang="zh-CN" sz="2800" dirty="0"/>
              <a:t>A</a:t>
            </a:r>
            <a:r>
              <a:rPr lang="zh-CN" altLang="en-US" sz="2800" dirty="0"/>
              <a:t>给定条件下</a:t>
            </a:r>
            <a:r>
              <a:rPr lang="en-US" altLang="zh-CN" sz="2800" dirty="0"/>
              <a:t>D</a:t>
            </a:r>
            <a:r>
              <a:rPr lang="zh-CN" altLang="en-US" sz="2800" dirty="0"/>
              <a:t>的经验条件熵</a:t>
            </a:r>
            <a:r>
              <a:rPr lang="en-US" altLang="zh-CN" sz="2800" dirty="0"/>
              <a:t>H(D|A)</a:t>
            </a:r>
            <a:r>
              <a:rPr lang="zh-CN" altLang="en-US" sz="2800" dirty="0"/>
              <a:t>之差，即 </a:t>
            </a:r>
            <a:endParaRPr lang="en-US" altLang="zh-CN" sz="2800" dirty="0"/>
          </a:p>
          <a:p>
            <a:pPr marL="0" indent="0">
              <a:buNone/>
            </a:pPr>
            <a:r>
              <a:rPr lang="en-US" altLang="zh-CN" sz="2800"/>
              <a:t>                           gain(</a:t>
            </a:r>
            <a:r>
              <a:rPr lang="en-US" altLang="zh-CN" sz="2800" dirty="0"/>
              <a:t>D,A)=H(D)-H(D|A)</a:t>
            </a:r>
            <a:r>
              <a:rPr lang="en-US" altLang="zh-CN" sz="2800"/>
              <a:t>	</a:t>
            </a:r>
            <a:endParaRPr lang="en-US" altLang="zh-CN" sz="2800" dirty="0"/>
          </a:p>
          <a:p>
            <a:r>
              <a:rPr lang="en-US" altLang="zh-CN" sz="2800" dirty="0"/>
              <a:t>(Information gain)</a:t>
            </a:r>
            <a:r>
              <a:rPr lang="zh-CN" altLang="en-US" sz="2800" dirty="0"/>
              <a:t>表示得知特征</a:t>
            </a:r>
            <a:r>
              <a:rPr lang="en-US" altLang="zh-CN" sz="2800" dirty="0"/>
              <a:t>X</a:t>
            </a:r>
            <a:r>
              <a:rPr lang="zh-CN" altLang="en-US" sz="2800" dirty="0"/>
              <a:t>的信息而使得类</a:t>
            </a:r>
            <a:r>
              <a:rPr lang="en-US" altLang="zh-CN" sz="2800" dirty="0"/>
              <a:t>Y</a:t>
            </a:r>
            <a:r>
              <a:rPr lang="zh-CN" altLang="en-US" sz="2800" dirty="0"/>
              <a:t>的信息的不确定性减少的</a:t>
            </a:r>
            <a:r>
              <a:rPr lang="zh-CN" altLang="en-US" sz="2800"/>
              <a:t>程度</a:t>
            </a:r>
            <a:r>
              <a:rPr lang="en-US" altLang="zh-CN" sz="2800"/>
              <a:t>.</a:t>
            </a:r>
          </a:p>
          <a:p>
            <a:r>
              <a:rPr lang="en-US" altLang="zh-CN" sz="2800"/>
              <a:t>—</a:t>
            </a:r>
            <a:r>
              <a:rPr lang="zh-CN" altLang="en-US" sz="2800" dirty="0"/>
              <a:t>般地，熵</a:t>
            </a:r>
            <a:r>
              <a:rPr lang="en-US" altLang="zh-CN" sz="2800" dirty="0"/>
              <a:t>H(Y)</a:t>
            </a:r>
            <a:r>
              <a:rPr lang="zh-CN" altLang="en-US" sz="2800" dirty="0"/>
              <a:t>与条件熵</a:t>
            </a:r>
            <a:r>
              <a:rPr lang="en-US" altLang="zh-CN" sz="2800" dirty="0"/>
              <a:t>H(Y|X)</a:t>
            </a:r>
            <a:r>
              <a:rPr lang="zh-CN" altLang="en-US" sz="2800" dirty="0"/>
              <a:t>之差称为互信息（</a:t>
            </a:r>
            <a:r>
              <a:rPr lang="en-US" altLang="zh-CN" sz="2800" dirty="0"/>
              <a:t>mutual information)</a:t>
            </a:r>
          </a:p>
          <a:p>
            <a:r>
              <a:rPr lang="zh-CN" altLang="en-US" sz="2800" dirty="0"/>
              <a:t>决策树学习中的信息增益等价于训练数据集中类与特征的</a:t>
            </a:r>
            <a:r>
              <a:rPr lang="zh-CN" altLang="en-US" sz="2800"/>
              <a:t>互信息</a:t>
            </a:r>
            <a:r>
              <a:rPr lang="en-US" altLang="zh-CN" sz="2800"/>
              <a:t>.</a:t>
            </a:r>
          </a:p>
          <a:p>
            <a:r>
              <a:rPr lang="zh-CN" altLang="en-US" sz="2800"/>
              <a:t>那应该选择更大的</a:t>
            </a:r>
            <a:r>
              <a:rPr lang="en-US" altLang="zh-CN" sz="2800"/>
              <a:t>g(D,A)</a:t>
            </a:r>
            <a:r>
              <a:rPr lang="zh-CN" altLang="en-US" sz="2800"/>
              <a:t>还是更小的</a:t>
            </a:r>
            <a:r>
              <a:rPr lang="en-US" altLang="zh-CN" sz="2800"/>
              <a:t>g(D,A)</a:t>
            </a:r>
            <a:r>
              <a:rPr lang="zh-CN" altLang="en-US" sz="2800"/>
              <a:t>呢？</a:t>
            </a:r>
            <a:endParaRPr lang="en-US" altLang="zh-CN" sz="2800"/>
          </a:p>
          <a:p>
            <a:r>
              <a:rPr lang="zh-CN" altLang="en-US" sz="2800"/>
              <a:t>答案是更大的</a:t>
            </a:r>
            <a:endParaRPr lang="en-US" altLang="zh-CN" sz="2800" dirty="0"/>
          </a:p>
          <a:p>
            <a:endParaRPr lang="zh-CN" altLang="en-US" dirty="0"/>
          </a:p>
        </p:txBody>
      </p:sp>
      <p:sp>
        <p:nvSpPr>
          <p:cNvPr id="4" name="标题 1"/>
          <p:cNvSpPr txBox="1"/>
          <p:nvPr/>
        </p:nvSpPr>
        <p:spPr>
          <a:xfrm>
            <a:off x="235927" y="335756"/>
            <a:ext cx="10515600" cy="885032"/>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信息增益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69232" y="1380009"/>
            <a:ext cx="9522350" cy="5373216"/>
          </a:xfrm>
        </p:spPr>
        <p:txBody>
          <a:bodyPr>
            <a:normAutofit/>
          </a:bodyPr>
          <a:lstStyle/>
          <a:p>
            <a:r>
              <a:rPr lang="zh-CN" altLang="en-US" dirty="0"/>
              <a:t>设训练数据集为</a:t>
            </a:r>
            <a:r>
              <a:rPr lang="en-US" altLang="zh-CN" dirty="0"/>
              <a:t>D</a:t>
            </a:r>
          </a:p>
          <a:p>
            <a:r>
              <a:rPr lang="en-US" altLang="zh-CN" dirty="0"/>
              <a:t>|D|</a:t>
            </a:r>
            <a:r>
              <a:rPr lang="zh-CN" altLang="en-US" dirty="0"/>
              <a:t>表示其样本容量，即样本个数</a:t>
            </a:r>
            <a:endParaRPr lang="en-US" altLang="zh-CN" dirty="0"/>
          </a:p>
          <a:p>
            <a:r>
              <a:rPr lang="zh-CN" altLang="en-US" dirty="0"/>
              <a:t>设有</a:t>
            </a:r>
            <a:r>
              <a:rPr lang="en-US" altLang="zh-CN" dirty="0"/>
              <a:t>K</a:t>
            </a:r>
            <a:r>
              <a:rPr lang="zh-CN" altLang="en-US" dirty="0"/>
              <a:t>个类</a:t>
            </a:r>
            <a:r>
              <a:rPr lang="en-US" altLang="zh-CN" dirty="0" err="1"/>
              <a:t>C</a:t>
            </a:r>
            <a:r>
              <a:rPr lang="en-US" altLang="zh-CN" baseline="-25000" dirty="0" err="1"/>
              <a:t>k</a:t>
            </a:r>
            <a:r>
              <a:rPr lang="en-US" altLang="zh-CN" dirty="0"/>
              <a:t>, k = 1,2</a:t>
            </a:r>
            <a:r>
              <a:rPr lang="zh-CN" altLang="en-US" dirty="0"/>
              <a:t>，</a:t>
            </a:r>
            <a:r>
              <a:rPr lang="en-US" altLang="zh-CN" dirty="0"/>
              <a:t>…K</a:t>
            </a:r>
            <a:r>
              <a:rPr lang="zh-CN" altLang="en-US" dirty="0"/>
              <a:t>，</a:t>
            </a:r>
            <a:endParaRPr lang="en-US" altLang="zh-CN" dirty="0"/>
          </a:p>
          <a:p>
            <a:r>
              <a:rPr lang="en-US" altLang="zh-CN" dirty="0"/>
              <a:t>|</a:t>
            </a:r>
            <a:r>
              <a:rPr lang="en-US" altLang="zh-CN" dirty="0" err="1"/>
              <a:t>C</a:t>
            </a:r>
            <a:r>
              <a:rPr lang="en-US" altLang="zh-CN" baseline="-25000" dirty="0" err="1"/>
              <a:t>k</a:t>
            </a:r>
            <a:r>
              <a:rPr lang="en-US" altLang="zh-CN" dirty="0"/>
              <a:t> |</a:t>
            </a:r>
            <a:r>
              <a:rPr lang="zh-CN" altLang="en-US" dirty="0"/>
              <a:t>为属于类</a:t>
            </a:r>
            <a:r>
              <a:rPr lang="en-US" altLang="zh-CN" dirty="0" err="1"/>
              <a:t>C</a:t>
            </a:r>
            <a:r>
              <a:rPr lang="en-US" altLang="zh-CN" baseline="-25000" dirty="0" err="1"/>
              <a:t>k</a:t>
            </a:r>
            <a:r>
              <a:rPr lang="zh-CN" altLang="en-US" dirty="0"/>
              <a:t>的样本个数</a:t>
            </a:r>
            <a:endParaRPr lang="en-US" altLang="zh-CN" dirty="0"/>
          </a:p>
          <a:p>
            <a:r>
              <a:rPr lang="zh-CN" altLang="en-US" dirty="0"/>
              <a:t>特征</a:t>
            </a:r>
            <a:r>
              <a:rPr lang="en-US" altLang="zh-CN" dirty="0"/>
              <a:t>A</a:t>
            </a:r>
            <a:r>
              <a:rPr lang="zh-CN" altLang="en-US" dirty="0"/>
              <a:t>有</a:t>
            </a:r>
            <a:r>
              <a:rPr lang="en-US" altLang="zh-CN" dirty="0"/>
              <a:t>n</a:t>
            </a:r>
            <a:r>
              <a:rPr lang="zh-CN" altLang="en-US" dirty="0"/>
              <a:t>个不同的 取值</a:t>
            </a:r>
            <a:r>
              <a:rPr lang="en-US" altLang="zh-CN" dirty="0"/>
              <a:t>{a</a:t>
            </a:r>
            <a:r>
              <a:rPr lang="en-US" altLang="zh-CN" baseline="-25000" dirty="0"/>
              <a:t>1</a:t>
            </a:r>
            <a:r>
              <a:rPr lang="en-US" altLang="zh-CN" dirty="0"/>
              <a:t>,a</a:t>
            </a:r>
            <a:r>
              <a:rPr lang="en-US" altLang="zh-CN" baseline="-25000" dirty="0"/>
              <a:t>2</a:t>
            </a:r>
            <a:r>
              <a:rPr lang="en-US" altLang="zh-CN" dirty="0"/>
              <a:t>…a</a:t>
            </a:r>
            <a:r>
              <a:rPr lang="en-US" altLang="zh-CN" baseline="-25000" dirty="0"/>
              <a:t>n</a:t>
            </a:r>
            <a:r>
              <a:rPr lang="en-US" altLang="zh-CN" dirty="0"/>
              <a:t>}</a:t>
            </a:r>
            <a:r>
              <a:rPr lang="zh-CN" altLang="en-US" dirty="0"/>
              <a:t>根据特征</a:t>
            </a:r>
            <a:r>
              <a:rPr lang="en-US" altLang="zh-CN" dirty="0"/>
              <a:t>A</a:t>
            </a:r>
            <a:r>
              <a:rPr lang="zh-CN" altLang="en-US" dirty="0"/>
              <a:t>的取值将</a:t>
            </a:r>
            <a:r>
              <a:rPr lang="en-US" altLang="zh-CN" dirty="0"/>
              <a:t>D</a:t>
            </a:r>
            <a:r>
              <a:rPr lang="zh-CN" altLang="en-US" dirty="0"/>
              <a:t>划分为</a:t>
            </a:r>
            <a:r>
              <a:rPr lang="en-US" altLang="zh-CN" dirty="0"/>
              <a:t>n</a:t>
            </a:r>
            <a:r>
              <a:rPr lang="zh-CN" altLang="en-US" dirty="0"/>
              <a:t>个</a:t>
            </a:r>
            <a:r>
              <a:rPr lang="zh-CN" altLang="en-US"/>
              <a:t>子集</a:t>
            </a:r>
            <a:r>
              <a:rPr lang="en-US" altLang="zh-CN"/>
              <a:t>D</a:t>
            </a:r>
            <a:r>
              <a:rPr lang="en-US" altLang="zh-CN" baseline="-25000"/>
              <a:t>1……</a:t>
            </a:r>
            <a:r>
              <a:rPr lang="en-US" altLang="zh-CN"/>
              <a:t>D</a:t>
            </a:r>
            <a:r>
              <a:rPr lang="en-US" altLang="zh-CN" baseline="-25000"/>
              <a:t>n</a:t>
            </a:r>
            <a:endParaRPr lang="en-US" altLang="zh-CN" baseline="-25000" dirty="0"/>
          </a:p>
          <a:p>
            <a:r>
              <a:rPr lang="en-US" altLang="zh-CN" dirty="0"/>
              <a:t>|D</a:t>
            </a:r>
            <a:r>
              <a:rPr lang="en-US" altLang="zh-CN" baseline="-25000" dirty="0"/>
              <a:t>i</a:t>
            </a:r>
            <a:r>
              <a:rPr lang="en-US" altLang="zh-CN" dirty="0"/>
              <a:t>|</a:t>
            </a:r>
            <a:r>
              <a:rPr lang="zh-CN" altLang="en-US" dirty="0"/>
              <a:t>为 </a:t>
            </a:r>
            <a:r>
              <a:rPr lang="en-US" altLang="zh-CN" dirty="0"/>
              <a:t>D</a:t>
            </a:r>
            <a:r>
              <a:rPr lang="en-US" altLang="zh-CN" baseline="-25000" dirty="0"/>
              <a:t>i</a:t>
            </a:r>
            <a:r>
              <a:rPr lang="zh-CN" altLang="en-US" dirty="0"/>
              <a:t>的样本个数</a:t>
            </a:r>
            <a:endParaRPr lang="en-US" altLang="zh-CN" dirty="0"/>
          </a:p>
          <a:p>
            <a:r>
              <a:rPr lang="zh-CN" altLang="en-US" dirty="0"/>
              <a:t>记子集</a:t>
            </a:r>
            <a:r>
              <a:rPr lang="en-US" altLang="zh-CN" dirty="0"/>
              <a:t>D</a:t>
            </a:r>
            <a:r>
              <a:rPr lang="en-US" altLang="zh-CN" baseline="-25000" dirty="0"/>
              <a:t>i</a:t>
            </a:r>
            <a:r>
              <a:rPr lang="zh-CN" altLang="en-US" dirty="0"/>
              <a:t>中属于类</a:t>
            </a:r>
            <a:r>
              <a:rPr lang="en-US" altLang="zh-CN" dirty="0" err="1"/>
              <a:t>C</a:t>
            </a:r>
            <a:r>
              <a:rPr lang="en-US" altLang="zh-CN" baseline="-25000" dirty="0" err="1"/>
              <a:t>k</a:t>
            </a:r>
            <a:r>
              <a:rPr lang="zh-CN" altLang="en-US" dirty="0"/>
              <a:t>的样本集合为</a:t>
            </a:r>
            <a:r>
              <a:rPr lang="en-US" altLang="zh-CN" dirty="0" err="1"/>
              <a:t>D</a:t>
            </a:r>
            <a:r>
              <a:rPr lang="en-US" altLang="zh-CN" baseline="-25000" dirty="0" err="1"/>
              <a:t>ik</a:t>
            </a:r>
            <a:endParaRPr lang="en-US" altLang="zh-CN" dirty="0"/>
          </a:p>
          <a:p>
            <a:r>
              <a:rPr lang="en-US" altLang="zh-CN" dirty="0"/>
              <a:t>|</a:t>
            </a:r>
            <a:r>
              <a:rPr lang="en-US" altLang="zh-CN" dirty="0" err="1"/>
              <a:t>D</a:t>
            </a:r>
            <a:r>
              <a:rPr lang="en-US" altLang="zh-CN" baseline="-25000" dirty="0" err="1"/>
              <a:t>ik</a:t>
            </a:r>
            <a:r>
              <a:rPr lang="en-US" altLang="zh-CN" dirty="0"/>
              <a:t>|</a:t>
            </a:r>
            <a:r>
              <a:rPr lang="zh-CN" altLang="en-US" dirty="0"/>
              <a:t>为</a:t>
            </a:r>
            <a:r>
              <a:rPr lang="en-US" altLang="zh-CN" dirty="0" err="1"/>
              <a:t>D</a:t>
            </a:r>
            <a:r>
              <a:rPr lang="en-US" altLang="zh-CN" baseline="-25000" dirty="0" err="1"/>
              <a:t>ik</a:t>
            </a:r>
            <a:r>
              <a:rPr lang="zh-CN" altLang="en-US" dirty="0"/>
              <a:t>的样本个数</a:t>
            </a:r>
            <a:endParaRPr lang="en-US" altLang="zh-CN" dirty="0"/>
          </a:p>
        </p:txBody>
      </p:sp>
      <p:sp>
        <p:nvSpPr>
          <p:cNvPr id="4" name="标题 1"/>
          <p:cNvSpPr txBox="1"/>
          <p:nvPr/>
        </p:nvSpPr>
        <p:spPr>
          <a:xfrm>
            <a:off x="302602" y="267494"/>
            <a:ext cx="10515600" cy="961232"/>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信息增益的算法</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83532" y="909620"/>
            <a:ext cx="8424936" cy="5373216"/>
          </a:xfrm>
        </p:spPr>
        <p:txBody>
          <a:bodyPr>
            <a:normAutofit/>
          </a:bodyPr>
          <a:lstStyle/>
          <a:p>
            <a:r>
              <a:rPr lang="zh-CN" altLang="en-US" sz="2400" dirty="0"/>
              <a:t>输入：训练数据集</a:t>
            </a:r>
            <a:r>
              <a:rPr lang="en-US" altLang="zh-CN" sz="2400" dirty="0"/>
              <a:t>D</a:t>
            </a:r>
            <a:r>
              <a:rPr lang="zh-CN" altLang="en-US" sz="2400" dirty="0"/>
              <a:t>和特征</a:t>
            </a:r>
            <a:r>
              <a:rPr lang="en-US" altLang="zh-CN" sz="2400" dirty="0"/>
              <a:t>A</a:t>
            </a:r>
            <a:r>
              <a:rPr lang="zh-CN" altLang="en-US" sz="2400" dirty="0"/>
              <a:t>；</a:t>
            </a:r>
            <a:endParaRPr lang="en-US" altLang="zh-CN" sz="2400" dirty="0"/>
          </a:p>
          <a:p>
            <a:r>
              <a:rPr lang="zh-CN" altLang="en-US" sz="2400" dirty="0"/>
              <a:t>输出：特征</a:t>
            </a:r>
            <a:r>
              <a:rPr lang="en-US" altLang="zh-CN" sz="2400" dirty="0"/>
              <a:t>A</a:t>
            </a:r>
            <a:r>
              <a:rPr lang="zh-CN" altLang="en-US" sz="2400" dirty="0"/>
              <a:t>对训练数据集</a:t>
            </a:r>
            <a:r>
              <a:rPr lang="en-US" altLang="zh-CN" sz="2400" dirty="0"/>
              <a:t>D</a:t>
            </a:r>
            <a:r>
              <a:rPr lang="zh-CN" altLang="en-US" sz="2400" dirty="0"/>
              <a:t>的信息增益</a:t>
            </a:r>
            <a:r>
              <a:rPr lang="en-US" altLang="zh-CN" sz="2400" dirty="0"/>
              <a:t>g(D,A)</a:t>
            </a:r>
          </a:p>
          <a:p>
            <a:r>
              <a:rPr lang="en-US" altLang="zh-CN" sz="2400" dirty="0"/>
              <a:t>1</a:t>
            </a:r>
            <a:r>
              <a:rPr lang="zh-CN" altLang="en-US" sz="2400" dirty="0"/>
              <a:t>、计算数据集</a:t>
            </a:r>
            <a:r>
              <a:rPr lang="en-US" altLang="zh-CN" sz="2400" dirty="0"/>
              <a:t>D</a:t>
            </a:r>
            <a:r>
              <a:rPr lang="zh-CN" altLang="en-US" sz="2400" dirty="0"/>
              <a:t>的经验熵</a:t>
            </a:r>
            <a:r>
              <a:rPr lang="en-US" altLang="zh-CN" sz="2400" dirty="0"/>
              <a:t>H(D)</a:t>
            </a:r>
          </a:p>
          <a:p>
            <a:endParaRPr lang="en-US" altLang="zh-CN" sz="2400" dirty="0"/>
          </a:p>
          <a:p>
            <a:endParaRPr lang="en-US" altLang="zh-CN" sz="2400" dirty="0"/>
          </a:p>
          <a:p>
            <a:r>
              <a:rPr lang="en-US" altLang="zh-CN" sz="2400" dirty="0"/>
              <a:t>2</a:t>
            </a:r>
            <a:r>
              <a:rPr lang="zh-CN" altLang="en-US" sz="2400" dirty="0"/>
              <a:t>、计算特征</a:t>
            </a:r>
            <a:r>
              <a:rPr lang="en-US" altLang="zh-CN" sz="2400" dirty="0"/>
              <a:t>A</a:t>
            </a:r>
            <a:r>
              <a:rPr lang="zh-CN" altLang="en-US" sz="2400" dirty="0"/>
              <a:t>对数据集</a:t>
            </a:r>
            <a:r>
              <a:rPr lang="en-US" altLang="zh-CN" sz="2400" dirty="0"/>
              <a:t>D</a:t>
            </a:r>
            <a:r>
              <a:rPr lang="zh-CN" altLang="en-US" sz="2400" dirty="0"/>
              <a:t>的经验条件熵</a:t>
            </a:r>
            <a:r>
              <a:rPr lang="en-US" altLang="zh-CN" sz="2400" dirty="0"/>
              <a:t>H(D|A)</a:t>
            </a:r>
          </a:p>
          <a:p>
            <a:endParaRPr lang="en-US" altLang="zh-CN" sz="2400" dirty="0"/>
          </a:p>
          <a:p>
            <a:endParaRPr lang="en-US" altLang="zh-CN" sz="2400" dirty="0"/>
          </a:p>
          <a:p>
            <a:r>
              <a:rPr lang="en-US" altLang="zh-CN" sz="2400" dirty="0"/>
              <a:t>3</a:t>
            </a:r>
            <a:r>
              <a:rPr lang="zh-CN" altLang="en-US" sz="2400" dirty="0"/>
              <a:t>、计算信息增益</a:t>
            </a:r>
            <a:endParaRPr lang="en-US" altLang="zh-CN" sz="2400" dirty="0"/>
          </a:p>
        </p:txBody>
      </p:sp>
      <p:pic>
        <p:nvPicPr>
          <p:cNvPr id="299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2425" y="2503164"/>
            <a:ext cx="3143715" cy="721709"/>
          </a:xfrm>
          <a:prstGeom prst="rect">
            <a:avLst/>
          </a:prstGeom>
          <a:noFill/>
          <a:ln>
            <a:noFill/>
          </a:ln>
          <a:effectLst/>
        </p:spPr>
      </p:pic>
      <p:pic>
        <p:nvPicPr>
          <p:cNvPr id="2990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3512" y="4004122"/>
            <a:ext cx="6214647" cy="674733"/>
          </a:xfrm>
          <a:prstGeom prst="rect">
            <a:avLst/>
          </a:prstGeom>
          <a:noFill/>
          <a:ln>
            <a:noFill/>
          </a:ln>
          <a:effectLst/>
        </p:spPr>
      </p:pic>
      <p:pic>
        <p:nvPicPr>
          <p:cNvPr id="2990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2425" y="5458104"/>
            <a:ext cx="3573730" cy="360040"/>
          </a:xfrm>
          <a:prstGeom prst="rect">
            <a:avLst/>
          </a:prstGeom>
          <a:noFill/>
          <a:ln>
            <a:noFill/>
          </a:ln>
          <a:effectLst/>
        </p:spPr>
      </p:pic>
      <p:sp>
        <p:nvSpPr>
          <p:cNvPr id="7" name="标题 1"/>
          <p:cNvSpPr txBox="1"/>
          <p:nvPr/>
        </p:nvSpPr>
        <p:spPr>
          <a:xfrm>
            <a:off x="369277" y="296068"/>
            <a:ext cx="10515600" cy="704057"/>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信息增益的算法</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845609A-0129-4743-B695-D5060F84376F}"/>
              </a:ext>
            </a:extLst>
          </p:cNvPr>
          <p:cNvSpPr>
            <a:spLocks noGrp="1"/>
          </p:cNvSpPr>
          <p:nvPr>
            <p:ph idx="1"/>
          </p:nvPr>
        </p:nvSpPr>
        <p:spPr>
          <a:xfrm>
            <a:off x="423819" y="1079500"/>
            <a:ext cx="4529181" cy="2035175"/>
          </a:xfrm>
        </p:spPr>
        <p:txBody>
          <a:bodyPr/>
          <a:lstStyle/>
          <a:p>
            <a:pPr algn="just"/>
            <a:r>
              <a:rPr lang="zh-CN" altLang="zh-CN" dirty="0"/>
              <a:t>以</a:t>
            </a:r>
            <a:r>
              <a:rPr lang="zh-CN" altLang="en-US" dirty="0"/>
              <a:t>右</a:t>
            </a:r>
            <a:r>
              <a:rPr lang="zh-CN" altLang="zh-CN" dirty="0"/>
              <a:t>表的天气预告数据集为例，该数据集包含</a:t>
            </a:r>
            <a:r>
              <a:rPr lang="en-US" altLang="zh-CN" dirty="0"/>
              <a:t>14</a:t>
            </a:r>
            <a:r>
              <a:rPr lang="zh-CN" altLang="zh-CN" dirty="0"/>
              <a:t>条记录，其中，目标变量是“</a:t>
            </a:r>
            <a:r>
              <a:rPr lang="en-US" altLang="zh-CN" dirty="0">
                <a:latin typeface="Times New Roman" pitchFamily="18" charset="0"/>
              </a:rPr>
              <a:t>play</a:t>
            </a:r>
            <a:r>
              <a:rPr lang="zh-CN" altLang="zh-CN" dirty="0"/>
              <a:t>”，用以学习一棵</a:t>
            </a:r>
            <a:r>
              <a:rPr lang="zh-CN" altLang="zh-CN"/>
              <a:t>预测打不打</a:t>
            </a:r>
            <a:r>
              <a:rPr lang="zh-CN" altLang="en-US"/>
              <a:t>高尔夫</a:t>
            </a:r>
            <a:r>
              <a:rPr lang="zh-CN" altLang="zh-CN"/>
              <a:t>的</a:t>
            </a:r>
            <a:r>
              <a:rPr lang="zh-CN" altLang="zh-CN" dirty="0"/>
              <a:t>决策树。</a:t>
            </a:r>
            <a:endParaRPr lang="zh-CN" altLang="en-US" dirty="0"/>
          </a:p>
        </p:txBody>
      </p:sp>
      <p:sp>
        <p:nvSpPr>
          <p:cNvPr id="3" name="标题 2">
            <a:extLst>
              <a:ext uri="{FF2B5EF4-FFF2-40B4-BE49-F238E27FC236}">
                <a16:creationId xmlns:a16="http://schemas.microsoft.com/office/drawing/2014/main" id="{11FE6653-CBD9-4677-9894-134307C04565}"/>
              </a:ext>
            </a:extLst>
          </p:cNvPr>
          <p:cNvSpPr>
            <a:spLocks noGrp="1"/>
          </p:cNvSpPr>
          <p:nvPr>
            <p:ph type="title"/>
          </p:nvPr>
        </p:nvSpPr>
        <p:spPr/>
        <p:txBody>
          <a:bodyPr/>
          <a:lstStyle/>
          <a:p>
            <a:r>
              <a:rPr lang="en-US" altLang="zh-CN" dirty="0">
                <a:latin typeface="Times New Roman" pitchFamily="18" charset="0"/>
              </a:rPr>
              <a:t>ID3</a:t>
            </a:r>
            <a:r>
              <a:rPr lang="zh-CN" altLang="zh-CN" dirty="0"/>
              <a:t>算法</a:t>
            </a:r>
            <a:endParaRPr lang="zh-CN" altLang="en-US" dirty="0">
              <a:solidFill>
                <a:schemeClr val="tx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3163509"/>
              </p:ext>
            </p:extLst>
          </p:nvPr>
        </p:nvGraphicFramePr>
        <p:xfrm>
          <a:off x="5415934" y="995610"/>
          <a:ext cx="5967683" cy="5400000"/>
        </p:xfrm>
        <a:graphic>
          <a:graphicData uri="http://schemas.openxmlformats.org/drawingml/2006/table">
            <a:tbl>
              <a:tblPr firstRow="1" firstCol="1" bandRow="1">
                <a:tableStyleId>{5C22544A-7EE6-4342-B048-85BDC9FD1C3A}</a:tableStyleId>
              </a:tblPr>
              <a:tblGrid>
                <a:gridCol w="919480">
                  <a:extLst>
                    <a:ext uri="{9D8B030D-6E8A-4147-A177-3AD203B41FA5}">
                      <a16:colId xmlns:a16="http://schemas.microsoft.com/office/drawing/2014/main" val="20000"/>
                    </a:ext>
                  </a:extLst>
                </a:gridCol>
                <a:gridCol w="1031242">
                  <a:extLst>
                    <a:ext uri="{9D8B030D-6E8A-4147-A177-3AD203B41FA5}">
                      <a16:colId xmlns:a16="http://schemas.microsoft.com/office/drawing/2014/main" val="20001"/>
                    </a:ext>
                  </a:extLst>
                </a:gridCol>
                <a:gridCol w="1356360">
                  <a:extLst>
                    <a:ext uri="{9D8B030D-6E8A-4147-A177-3AD203B41FA5}">
                      <a16:colId xmlns:a16="http://schemas.microsoft.com/office/drawing/2014/main" val="20002"/>
                    </a:ext>
                  </a:extLst>
                </a:gridCol>
                <a:gridCol w="1073426">
                  <a:extLst>
                    <a:ext uri="{9D8B030D-6E8A-4147-A177-3AD203B41FA5}">
                      <a16:colId xmlns:a16="http://schemas.microsoft.com/office/drawing/2014/main" val="20003"/>
                    </a:ext>
                  </a:extLst>
                </a:gridCol>
                <a:gridCol w="954157">
                  <a:extLst>
                    <a:ext uri="{9D8B030D-6E8A-4147-A177-3AD203B41FA5}">
                      <a16:colId xmlns:a16="http://schemas.microsoft.com/office/drawing/2014/main" val="20004"/>
                    </a:ext>
                  </a:extLst>
                </a:gridCol>
                <a:gridCol w="633018">
                  <a:extLst>
                    <a:ext uri="{9D8B030D-6E8A-4147-A177-3AD203B41FA5}">
                      <a16:colId xmlns:a16="http://schemas.microsoft.com/office/drawing/2014/main" val="20005"/>
                    </a:ext>
                  </a:extLst>
                </a:gridCol>
              </a:tblGrid>
              <a:tr h="360000">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outlook</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temperature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humidity</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windy</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play</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0"/>
                  </a:ext>
                </a:extLst>
              </a:tr>
              <a:tr h="360000">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sunny</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hot</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1"/>
                  </a:ext>
                </a:extLst>
              </a:tr>
              <a:tr h="360000">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sunny</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hot</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2"/>
                  </a:ext>
                </a:extLst>
              </a:tr>
              <a:tr h="360000">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overcast</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hot</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3"/>
                  </a:ext>
                </a:extLst>
              </a:tr>
              <a:tr h="360000">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rainy</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4"/>
                  </a:ext>
                </a:extLst>
              </a:tr>
              <a:tr h="360000">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5</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rainy</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cool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5"/>
                  </a:ext>
                </a:extLst>
              </a:tr>
              <a:tr h="360000">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rainy</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cool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6"/>
                  </a:ext>
                </a:extLst>
              </a:tr>
              <a:tr h="360000">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7</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overcast</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cool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7"/>
                  </a:ext>
                </a:extLst>
              </a:tr>
              <a:tr h="360000">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8</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sunny</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8"/>
                  </a:ext>
                </a:extLst>
              </a:tr>
              <a:tr h="360000">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sunny</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cool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9"/>
                  </a:ext>
                </a:extLst>
              </a:tr>
              <a:tr h="360000">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10</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rainy</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10"/>
                  </a:ext>
                </a:extLst>
              </a:tr>
              <a:tr h="360000">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sunny</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11"/>
                  </a:ext>
                </a:extLst>
              </a:tr>
              <a:tr h="360000">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overcast</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12"/>
                  </a:ext>
                </a:extLst>
              </a:tr>
              <a:tr h="360000">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13</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overcast</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hot</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13"/>
                  </a:ext>
                </a:extLst>
              </a:tr>
              <a:tr h="360000">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14</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rainy</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14"/>
                  </a:ext>
                </a:extLst>
              </a:tr>
            </a:tbl>
          </a:graphicData>
        </a:graphic>
      </p:graphicFrame>
      <p:pic>
        <p:nvPicPr>
          <p:cNvPr id="13314" name="Picture 2">
            <a:extLst>
              <a:ext uri="{FF2B5EF4-FFF2-40B4-BE49-F238E27FC236}">
                <a16:creationId xmlns:a16="http://schemas.microsoft.com/office/drawing/2014/main" id="{8512C080-E356-AC21-8865-F1B790871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275" y="3667225"/>
            <a:ext cx="3478692" cy="22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70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4" name="Picture 2" descr="http://hi.csdn.net/attachment/201201/8/0_1326015919pgCu.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0402" y="756693"/>
            <a:ext cx="6264696" cy="5003157"/>
          </a:xfrm>
          <a:prstGeom prst="rect">
            <a:avLst/>
          </a:prstGeom>
          <a:noFill/>
        </p:spPr>
      </p:pic>
      <p:sp>
        <p:nvSpPr>
          <p:cNvPr id="5" name="标题 1"/>
          <p:cNvSpPr txBox="1"/>
          <p:nvPr/>
        </p:nvSpPr>
        <p:spPr>
          <a:xfrm>
            <a:off x="302602" y="231230"/>
            <a:ext cx="10515600" cy="13255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例子</a:t>
            </a:r>
          </a:p>
        </p:txBody>
      </p:sp>
      <p:sp>
        <p:nvSpPr>
          <p:cNvPr id="3" name="文本框 2">
            <a:extLst>
              <a:ext uri="{FF2B5EF4-FFF2-40B4-BE49-F238E27FC236}">
                <a16:creationId xmlns:a16="http://schemas.microsoft.com/office/drawing/2014/main" id="{BBD7FF31-6189-0216-1423-03754E81622B}"/>
              </a:ext>
            </a:extLst>
          </p:cNvPr>
          <p:cNvSpPr txBox="1"/>
          <p:nvPr/>
        </p:nvSpPr>
        <p:spPr>
          <a:xfrm>
            <a:off x="477627" y="1556793"/>
            <a:ext cx="6096000" cy="3970318"/>
          </a:xfrm>
          <a:prstGeom prst="rect">
            <a:avLst/>
          </a:prstGeom>
          <a:noFill/>
        </p:spPr>
        <p:txBody>
          <a:bodyPr wrap="square">
            <a:spAutoFit/>
          </a:bodyPr>
          <a:lstStyle/>
          <a:p>
            <a:r>
              <a:rPr lang="zh-CN" altLang="en-US" sz="2800"/>
              <a:t>      女儿：多大年纪了？</a:t>
            </a:r>
            <a:br>
              <a:rPr lang="zh-CN" altLang="en-US" sz="2800"/>
            </a:br>
            <a:r>
              <a:rPr lang="zh-CN" altLang="en-US" sz="2800"/>
              <a:t>      母亲：</a:t>
            </a:r>
            <a:r>
              <a:rPr lang="en-US" altLang="zh-CN" sz="2800"/>
              <a:t>26</a:t>
            </a:r>
            <a:r>
              <a:rPr lang="zh-CN" altLang="en-US" sz="2800"/>
              <a:t>。</a:t>
            </a:r>
            <a:br>
              <a:rPr lang="zh-CN" altLang="en-US" sz="2800"/>
            </a:br>
            <a:r>
              <a:rPr lang="zh-CN" altLang="en-US" sz="2800"/>
              <a:t>      女儿：长的帅不帅？</a:t>
            </a:r>
            <a:br>
              <a:rPr lang="zh-CN" altLang="en-US" sz="2800"/>
            </a:br>
            <a:r>
              <a:rPr lang="zh-CN" altLang="en-US" sz="2800"/>
              <a:t>      母亲：挺帅的。</a:t>
            </a:r>
            <a:br>
              <a:rPr lang="zh-CN" altLang="en-US" sz="2800"/>
            </a:br>
            <a:r>
              <a:rPr lang="zh-CN" altLang="en-US" sz="2800"/>
              <a:t>      女儿：收入高不？</a:t>
            </a:r>
            <a:br>
              <a:rPr lang="zh-CN" altLang="en-US" sz="2800"/>
            </a:br>
            <a:r>
              <a:rPr lang="zh-CN" altLang="en-US" sz="2800"/>
              <a:t>      母亲：不算很高，中等情况。</a:t>
            </a:r>
            <a:br>
              <a:rPr lang="zh-CN" altLang="en-US" sz="2800"/>
            </a:br>
            <a:r>
              <a:rPr lang="zh-CN" altLang="en-US" sz="2800"/>
              <a:t>      女儿：是公务员不？</a:t>
            </a:r>
            <a:br>
              <a:rPr lang="zh-CN" altLang="en-US" sz="2800"/>
            </a:br>
            <a:r>
              <a:rPr lang="zh-CN" altLang="en-US" sz="2800"/>
              <a:t>      母亲：是，在税务局上班呢。</a:t>
            </a:r>
            <a:br>
              <a:rPr lang="zh-CN" altLang="en-US" sz="2800"/>
            </a:br>
            <a:r>
              <a:rPr lang="zh-CN" altLang="en-US" sz="2800"/>
              <a:t>      女儿：那好，我去见见。</a:t>
            </a:r>
            <a:endParaRPr lang="zh-CN" altLang="en-US" sz="2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845609A-0129-4743-B695-D5060F84376F}"/>
                  </a:ext>
                </a:extLst>
              </p:cNvPr>
              <p:cNvSpPr>
                <a:spLocks noGrp="1"/>
              </p:cNvSpPr>
              <p:nvPr>
                <p:ph idx="1"/>
              </p:nvPr>
            </p:nvSpPr>
            <p:spPr>
              <a:xfrm>
                <a:off x="423819" y="1079500"/>
                <a:ext cx="10076541" cy="5044399"/>
              </a:xfrm>
            </p:spPr>
            <p:txBody>
              <a:bodyPr/>
              <a:lstStyle/>
              <a:p>
                <a:r>
                  <a:rPr lang="zh-CN" altLang="zh-CN"/>
                  <a:t>显然，</a:t>
                </a:r>
                <a:r>
                  <a:rPr lang="en-US" altLang="zh-CN"/>
                  <a:t>n=2 </a:t>
                </a:r>
                <a:r>
                  <a:rPr lang="zh-CN" altLang="en-US"/>
                  <a:t>。</a:t>
                </a:r>
                <a:r>
                  <a:rPr lang="zh-CN" altLang="zh-CN"/>
                  <a:t>在</a:t>
                </a:r>
                <a:r>
                  <a:rPr lang="zh-CN" altLang="zh-CN" dirty="0"/>
                  <a:t>决策树开始学习时，根</a:t>
                </a:r>
                <a:r>
                  <a:rPr lang="zh-CN" altLang="en-US"/>
                  <a:t>节点</a:t>
                </a:r>
                <a:r>
                  <a:rPr lang="zh-CN" altLang="zh-CN"/>
                  <a:t>包含</a:t>
                </a:r>
                <a:r>
                  <a:rPr lang="en-US" altLang="zh-CN"/>
                  <a:t>D</a:t>
                </a:r>
                <a:r>
                  <a:rPr lang="zh-CN" altLang="zh-CN"/>
                  <a:t>中</a:t>
                </a:r>
                <a:r>
                  <a:rPr lang="zh-CN" altLang="zh-CN" dirty="0"/>
                  <a:t>所有记录，其中“</a:t>
                </a:r>
                <a:r>
                  <a:rPr lang="en-US" altLang="zh-CN" dirty="0">
                    <a:latin typeface="Times New Roman" pitchFamily="18" charset="0"/>
                  </a:rPr>
                  <a:t>yes</a:t>
                </a:r>
                <a:r>
                  <a:rPr lang="zh-CN" altLang="zh-CN"/>
                  <a:t>”占</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9</m:t>
                        </m:r>
                      </m:num>
                      <m:den>
                        <m:r>
                          <a:rPr lang="en-US" altLang="zh-CN" b="0" i="1" smtClean="0">
                            <a:latin typeface="Cambria Math" panose="02040503050406030204" pitchFamily="18" charset="0"/>
                          </a:rPr>
                          <m:t>14</m:t>
                        </m:r>
                      </m:den>
                    </m:f>
                  </m:oMath>
                </a14:m>
                <a:r>
                  <a:rPr lang="zh-CN" altLang="zh-CN"/>
                  <a:t>， </a:t>
                </a:r>
                <a:endParaRPr lang="en-US" altLang="zh-CN" dirty="0"/>
              </a:p>
              <a:p>
                <a:pPr marL="0" indent="0">
                  <a:buNone/>
                </a:pPr>
                <a:r>
                  <a:rPr lang="en-US" altLang="zh-CN" dirty="0"/>
                  <a:t>   </a:t>
                </a:r>
                <a:r>
                  <a:rPr lang="zh-CN" altLang="zh-CN" dirty="0"/>
                  <a:t>“</a:t>
                </a:r>
                <a:r>
                  <a:rPr lang="en-US" altLang="zh-CN" dirty="0"/>
                  <a:t>no</a:t>
                </a:r>
                <a:r>
                  <a:rPr lang="zh-CN" altLang="zh-CN"/>
                  <a:t>”占</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5</m:t>
                        </m:r>
                      </m:num>
                      <m:den>
                        <m:r>
                          <a:rPr lang="en-US" altLang="zh-CN" b="0" i="1" smtClean="0">
                            <a:latin typeface="Cambria Math" panose="02040503050406030204" pitchFamily="18" charset="0"/>
                          </a:rPr>
                          <m:t>14</m:t>
                        </m:r>
                      </m:den>
                    </m:f>
                  </m:oMath>
                </a14:m>
                <a:r>
                  <a:rPr lang="en-US" altLang="zh-CN"/>
                  <a:t> </a:t>
                </a:r>
                <a:r>
                  <a:rPr lang="zh-CN" altLang="zh-CN" dirty="0"/>
                  <a:t>，根</a:t>
                </a:r>
                <a:r>
                  <a:rPr lang="zh-CN" altLang="en-US" dirty="0"/>
                  <a:t>节点</a:t>
                </a:r>
                <a:r>
                  <a:rPr lang="zh-CN" altLang="zh-CN" dirty="0"/>
                  <a:t>的信息熵如</a:t>
                </a:r>
                <a:r>
                  <a:rPr lang="zh-CN" altLang="en-US" dirty="0"/>
                  <a:t>下</a:t>
                </a:r>
                <a:r>
                  <a:rPr lang="zh-CN" altLang="zh-CN" dirty="0"/>
                  <a:t>。</a:t>
                </a:r>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5845609A-0129-4743-B695-D5060F84376F}"/>
                  </a:ext>
                </a:extLst>
              </p:cNvPr>
              <p:cNvSpPr>
                <a:spLocks noGrp="1" noRot="1" noChangeAspect="1" noMove="1" noResize="1" noEditPoints="1" noAdjustHandles="1" noChangeArrowheads="1" noChangeShapeType="1" noTextEdit="1"/>
              </p:cNvSpPr>
              <p:nvPr>
                <p:ph idx="1"/>
              </p:nvPr>
            </p:nvSpPr>
            <p:spPr>
              <a:xfrm>
                <a:off x="423819" y="1079500"/>
                <a:ext cx="10076541" cy="5044399"/>
              </a:xfrm>
              <a:blipFill>
                <a:blip r:embed="rId2"/>
                <a:stretch>
                  <a:fillRect l="-133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1FE6653-CBD9-4677-9894-134307C04565}"/>
              </a:ext>
            </a:extLst>
          </p:cNvPr>
          <p:cNvSpPr>
            <a:spLocks noGrp="1"/>
          </p:cNvSpPr>
          <p:nvPr>
            <p:ph type="title"/>
          </p:nvPr>
        </p:nvSpPr>
        <p:spPr/>
        <p:txBody>
          <a:bodyPr/>
          <a:lstStyle/>
          <a:p>
            <a:r>
              <a:rPr lang="en-US" altLang="zh-CN" dirty="0">
                <a:latin typeface="Times New Roman" pitchFamily="18" charset="0"/>
              </a:rPr>
              <a:t>ID3</a:t>
            </a:r>
            <a:r>
              <a:rPr lang="zh-CN" altLang="zh-CN" dirty="0"/>
              <a:t>算法</a:t>
            </a:r>
            <a:endParaRPr lang="zh-CN" altLang="en-US" dirty="0">
              <a:solidFill>
                <a:schemeClr val="tx1"/>
              </a:solidFill>
            </a:endParaRPr>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474422021"/>
              </p:ext>
            </p:extLst>
          </p:nvPr>
        </p:nvGraphicFramePr>
        <p:xfrm>
          <a:off x="2423401" y="2628871"/>
          <a:ext cx="6635750" cy="717550"/>
        </p:xfrm>
        <a:graphic>
          <a:graphicData uri="http://schemas.openxmlformats.org/presentationml/2006/ole">
            <mc:AlternateContent xmlns:mc="http://schemas.openxmlformats.org/markup-compatibility/2006">
              <mc:Choice xmlns:v="urn:schemas-microsoft-com:vml" Requires="v">
                <p:oleObj name="Equation" r:id="rId3" imgW="3873240" imgH="431640" progId="Equation.DSMT4">
                  <p:embed/>
                </p:oleObj>
              </mc:Choice>
              <mc:Fallback>
                <p:oleObj name="Equation" r:id="rId3" imgW="3873240" imgH="431640" progId="Equation.DSMT4">
                  <p:embed/>
                  <p:pic>
                    <p:nvPicPr>
                      <p:cNvPr id="6" name="对象 5"/>
                      <p:cNvPicPr>
                        <a:picLocks noChangeAspect="1" noChangeArrowheads="1"/>
                      </p:cNvPicPr>
                      <p:nvPr/>
                    </p:nvPicPr>
                    <p:blipFill>
                      <a:blip r:embed="rId4"/>
                      <a:srcRect/>
                      <a:stretch>
                        <a:fillRect/>
                      </a:stretch>
                    </p:blipFill>
                    <p:spPr bwMode="auto">
                      <a:xfrm>
                        <a:off x="2423401" y="2628871"/>
                        <a:ext cx="6635750" cy="717550"/>
                      </a:xfrm>
                      <a:prstGeom prst="rect">
                        <a:avLst/>
                      </a:prstGeom>
                      <a:noFill/>
                    </p:spPr>
                  </p:pic>
                </p:oleObj>
              </mc:Fallback>
            </mc:AlternateContent>
          </a:graphicData>
        </a:graphic>
      </p:graphicFrame>
    </p:spTree>
    <p:extLst>
      <p:ext uri="{BB962C8B-B14F-4D97-AF65-F5344CB8AC3E}">
        <p14:creationId xmlns:p14="http://schemas.microsoft.com/office/powerpoint/2010/main" val="2545597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845609A-0129-4743-B695-D5060F84376F}"/>
              </a:ext>
            </a:extLst>
          </p:cNvPr>
          <p:cNvSpPr>
            <a:spLocks noGrp="1"/>
          </p:cNvSpPr>
          <p:nvPr>
            <p:ph idx="1"/>
          </p:nvPr>
        </p:nvSpPr>
        <p:spPr>
          <a:xfrm>
            <a:off x="423819" y="1002919"/>
            <a:ext cx="11480159" cy="901382"/>
          </a:xfrm>
        </p:spPr>
        <p:txBody>
          <a:bodyPr/>
          <a:lstStyle/>
          <a:p>
            <a:pPr algn="just"/>
            <a:r>
              <a:rPr lang="zh-CN" altLang="zh-CN" sz="1600" dirty="0">
                <a:latin typeface="Times New Roman" pitchFamily="18" charset="0"/>
              </a:rPr>
              <a:t>然后，计算出当前属性集合</a:t>
            </a:r>
            <a:r>
              <a:rPr lang="en-US" altLang="zh-CN" sz="1600" dirty="0">
                <a:latin typeface="Times New Roman" pitchFamily="18" charset="0"/>
              </a:rPr>
              <a:t>{outlook, temperature, humidity, windy}</a:t>
            </a:r>
            <a:r>
              <a:rPr lang="zh-CN" altLang="zh-CN" sz="1600" dirty="0">
                <a:latin typeface="Times New Roman" pitchFamily="18" charset="0"/>
              </a:rPr>
              <a:t>中每个属性的信息增益。以属性</a:t>
            </a:r>
            <a:r>
              <a:rPr lang="en-US" altLang="zh-CN" sz="1600" dirty="0">
                <a:latin typeface="Times New Roman" pitchFamily="18" charset="0"/>
              </a:rPr>
              <a:t>outlook</a:t>
            </a:r>
            <a:r>
              <a:rPr lang="zh-CN" altLang="en-US" sz="1600" dirty="0">
                <a:latin typeface="Times New Roman" pitchFamily="18" charset="0"/>
              </a:rPr>
              <a:t>属性</a:t>
            </a:r>
            <a:r>
              <a:rPr lang="zh-CN" altLang="zh-CN" sz="1600" dirty="0">
                <a:latin typeface="Times New Roman" pitchFamily="18" charset="0"/>
              </a:rPr>
              <a:t>为例，它有</a:t>
            </a:r>
            <a:r>
              <a:rPr lang="en-US" altLang="zh-CN" sz="1600" dirty="0">
                <a:latin typeface="Times New Roman" pitchFamily="18" charset="0"/>
              </a:rPr>
              <a:t>3</a:t>
            </a:r>
            <a:r>
              <a:rPr lang="zh-CN" altLang="zh-CN" sz="1600" dirty="0">
                <a:latin typeface="Times New Roman" pitchFamily="18" charset="0"/>
              </a:rPr>
              <a:t>个可能的取值：</a:t>
            </a:r>
            <a:r>
              <a:rPr lang="en-US" altLang="zh-CN" sz="1600" dirty="0">
                <a:latin typeface="Times New Roman" pitchFamily="18" charset="0"/>
              </a:rPr>
              <a:t>{sunny, overcast, rainy}</a:t>
            </a:r>
            <a:r>
              <a:rPr lang="zh-CN" altLang="zh-CN" sz="1600" dirty="0">
                <a:latin typeface="Times New Roman" pitchFamily="18" charset="0"/>
              </a:rPr>
              <a:t>。若使用属性</a:t>
            </a:r>
            <a:r>
              <a:rPr lang="en-US" altLang="zh-CN" sz="1600" dirty="0">
                <a:latin typeface="Times New Roman" pitchFamily="18" charset="0"/>
              </a:rPr>
              <a:t>outlook</a:t>
            </a:r>
            <a:r>
              <a:rPr lang="zh-CN" altLang="zh-CN" sz="1600" dirty="0">
                <a:latin typeface="Times New Roman" pitchFamily="18" charset="0"/>
              </a:rPr>
              <a:t>对</a:t>
            </a:r>
            <a:r>
              <a:rPr lang="zh-CN" altLang="zh-CN" sz="1600">
                <a:latin typeface="Times New Roman" pitchFamily="18" charset="0"/>
              </a:rPr>
              <a:t>数据集</a:t>
            </a:r>
            <a:r>
              <a:rPr lang="en-US" altLang="zh-CN" sz="1600">
                <a:latin typeface="Times New Roman" pitchFamily="18" charset="0"/>
              </a:rPr>
              <a:t>D</a:t>
            </a:r>
            <a:r>
              <a:rPr lang="zh-CN" altLang="zh-CN" sz="1600">
                <a:latin typeface="Times New Roman" pitchFamily="18" charset="0"/>
              </a:rPr>
              <a:t>进行</a:t>
            </a:r>
            <a:r>
              <a:rPr lang="zh-CN" altLang="zh-CN" sz="1600" dirty="0">
                <a:latin typeface="Times New Roman" pitchFamily="18" charset="0"/>
              </a:rPr>
              <a:t>划分，则划分结果如</a:t>
            </a:r>
            <a:r>
              <a:rPr lang="zh-CN" altLang="en-US" sz="1600" dirty="0">
                <a:latin typeface="Times New Roman" pitchFamily="18" charset="0"/>
              </a:rPr>
              <a:t>右图</a:t>
            </a:r>
            <a:r>
              <a:rPr lang="zh-CN" altLang="zh-CN" sz="1600" dirty="0">
                <a:latin typeface="Times New Roman" pitchFamily="18" charset="0"/>
              </a:rPr>
              <a:t>所示。</a:t>
            </a:r>
          </a:p>
          <a:p>
            <a:endParaRPr lang="zh-CN" altLang="en-US" dirty="0"/>
          </a:p>
        </p:txBody>
      </p:sp>
      <p:sp>
        <p:nvSpPr>
          <p:cNvPr id="3" name="标题 2">
            <a:extLst>
              <a:ext uri="{FF2B5EF4-FFF2-40B4-BE49-F238E27FC236}">
                <a16:creationId xmlns:a16="http://schemas.microsoft.com/office/drawing/2014/main" id="{11FE6653-CBD9-4677-9894-134307C04565}"/>
              </a:ext>
            </a:extLst>
          </p:cNvPr>
          <p:cNvSpPr>
            <a:spLocks noGrp="1"/>
          </p:cNvSpPr>
          <p:nvPr>
            <p:ph type="title"/>
          </p:nvPr>
        </p:nvSpPr>
        <p:spPr/>
        <p:txBody>
          <a:bodyPr/>
          <a:lstStyle/>
          <a:p>
            <a:r>
              <a:rPr lang="en-US" altLang="zh-CN" dirty="0">
                <a:latin typeface="Times New Roman" pitchFamily="18" charset="0"/>
              </a:rPr>
              <a:t>ID3</a:t>
            </a:r>
            <a:r>
              <a:rPr lang="zh-CN" altLang="zh-CN" dirty="0"/>
              <a:t>算法</a:t>
            </a:r>
            <a:endParaRPr lang="zh-CN" altLang="en-US" dirty="0">
              <a:solidFill>
                <a:schemeClr val="tx1"/>
              </a:solidFill>
            </a:endParaRPr>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3186207306"/>
              </p:ext>
            </p:extLst>
          </p:nvPr>
        </p:nvGraphicFramePr>
        <p:xfrm>
          <a:off x="7203696" y="2233245"/>
          <a:ext cx="4482168" cy="3176139"/>
        </p:xfrm>
        <a:graphic>
          <a:graphicData uri="http://schemas.openxmlformats.org/presentationml/2006/ole">
            <mc:AlternateContent xmlns:mc="http://schemas.openxmlformats.org/markup-compatibility/2006">
              <mc:Choice xmlns:v="urn:schemas-microsoft-com:vml" Requires="v">
                <p:oleObj r:id="rId2" imgW="7955339" imgH="5097595" progId="Visio.Drawing.15">
                  <p:embed/>
                </p:oleObj>
              </mc:Choice>
              <mc:Fallback>
                <p:oleObj r:id="rId2" imgW="7955339" imgH="5097595" progId="Visio.Drawing.15">
                  <p:embed/>
                  <p:pic>
                    <p:nvPicPr>
                      <p:cNvPr id="12" name="对象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3696" y="2233245"/>
                        <a:ext cx="4482168" cy="3176139"/>
                      </a:xfrm>
                      <a:prstGeom prst="rect">
                        <a:avLst/>
                      </a:prstGeom>
                      <a:noFill/>
                    </p:spPr>
                  </p:pic>
                </p:oleObj>
              </mc:Fallback>
            </mc:AlternateContent>
          </a:graphicData>
        </a:graphic>
      </p:graphicFrame>
      <p:graphicFrame>
        <p:nvGraphicFramePr>
          <p:cNvPr id="6" name="表格 5">
            <a:extLst>
              <a:ext uri="{FF2B5EF4-FFF2-40B4-BE49-F238E27FC236}">
                <a16:creationId xmlns:a16="http://schemas.microsoft.com/office/drawing/2014/main" id="{41CFBBE8-DBA6-E5A4-F5AF-57C54AD74C20}"/>
              </a:ext>
            </a:extLst>
          </p:cNvPr>
          <p:cNvGraphicFramePr>
            <a:graphicFrameLocks noGrp="1"/>
          </p:cNvGraphicFramePr>
          <p:nvPr>
            <p:extLst>
              <p:ext uri="{D42A27DB-BD31-4B8C-83A1-F6EECF244321}">
                <p14:modId xmlns:p14="http://schemas.microsoft.com/office/powerpoint/2010/main" val="1613298316"/>
              </p:ext>
            </p:extLst>
          </p:nvPr>
        </p:nvGraphicFramePr>
        <p:xfrm>
          <a:off x="642598" y="1762312"/>
          <a:ext cx="5967683" cy="4856235"/>
        </p:xfrm>
        <a:graphic>
          <a:graphicData uri="http://schemas.openxmlformats.org/drawingml/2006/table">
            <a:tbl>
              <a:tblPr firstRow="1" firstCol="1" bandRow="1">
                <a:tableStyleId>{5C22544A-7EE6-4342-B048-85BDC9FD1C3A}</a:tableStyleId>
              </a:tblPr>
              <a:tblGrid>
                <a:gridCol w="919480">
                  <a:extLst>
                    <a:ext uri="{9D8B030D-6E8A-4147-A177-3AD203B41FA5}">
                      <a16:colId xmlns:a16="http://schemas.microsoft.com/office/drawing/2014/main" val="20000"/>
                    </a:ext>
                  </a:extLst>
                </a:gridCol>
                <a:gridCol w="1031242">
                  <a:extLst>
                    <a:ext uri="{9D8B030D-6E8A-4147-A177-3AD203B41FA5}">
                      <a16:colId xmlns:a16="http://schemas.microsoft.com/office/drawing/2014/main" val="20001"/>
                    </a:ext>
                  </a:extLst>
                </a:gridCol>
                <a:gridCol w="1356360">
                  <a:extLst>
                    <a:ext uri="{9D8B030D-6E8A-4147-A177-3AD203B41FA5}">
                      <a16:colId xmlns:a16="http://schemas.microsoft.com/office/drawing/2014/main" val="20002"/>
                    </a:ext>
                  </a:extLst>
                </a:gridCol>
                <a:gridCol w="1073426">
                  <a:extLst>
                    <a:ext uri="{9D8B030D-6E8A-4147-A177-3AD203B41FA5}">
                      <a16:colId xmlns:a16="http://schemas.microsoft.com/office/drawing/2014/main" val="20003"/>
                    </a:ext>
                  </a:extLst>
                </a:gridCol>
                <a:gridCol w="954157">
                  <a:extLst>
                    <a:ext uri="{9D8B030D-6E8A-4147-A177-3AD203B41FA5}">
                      <a16:colId xmlns:a16="http://schemas.microsoft.com/office/drawing/2014/main" val="20004"/>
                    </a:ext>
                  </a:extLst>
                </a:gridCol>
                <a:gridCol w="633018">
                  <a:extLst>
                    <a:ext uri="{9D8B030D-6E8A-4147-A177-3AD203B41FA5}">
                      <a16:colId xmlns:a16="http://schemas.microsoft.com/office/drawing/2014/main" val="20005"/>
                    </a:ext>
                  </a:extLst>
                </a:gridCol>
              </a:tblGrid>
              <a:tr h="323749">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outlook</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temperature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humidity</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windy</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play</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0"/>
                  </a:ext>
                </a:extLst>
              </a:tr>
              <a:tr h="323749">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sunny</a:t>
                      </a:r>
                      <a:endParaRPr lang="zh-CN" sz="16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hot</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1"/>
                  </a:ext>
                </a:extLst>
              </a:tr>
              <a:tr h="323749">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sunny</a:t>
                      </a:r>
                      <a:endParaRPr lang="zh-CN" sz="16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hot</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2"/>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overcast</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hot</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3"/>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rainy</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4"/>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5</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rainy</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cool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5"/>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rainy</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cool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6"/>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7</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overcast</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cool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7"/>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8</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sunny</a:t>
                      </a:r>
                      <a:endParaRPr lang="zh-CN"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8"/>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sunny</a:t>
                      </a:r>
                      <a:endParaRPr lang="zh-CN" sz="16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cool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9"/>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10</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rainy</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10"/>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sunny</a:t>
                      </a:r>
                      <a:endParaRPr lang="zh-CN"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11"/>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overcast</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12"/>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13</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overcast</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hot</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13"/>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14</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rainy</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124750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845609A-0129-4743-B695-D5060F84376F}"/>
              </a:ext>
            </a:extLst>
          </p:cNvPr>
          <p:cNvSpPr>
            <a:spLocks noGrp="1"/>
          </p:cNvSpPr>
          <p:nvPr>
            <p:ph idx="1"/>
          </p:nvPr>
        </p:nvSpPr>
        <p:spPr>
          <a:xfrm>
            <a:off x="423819" y="1002919"/>
            <a:ext cx="11480159" cy="901382"/>
          </a:xfrm>
        </p:spPr>
        <p:txBody>
          <a:bodyPr/>
          <a:lstStyle/>
          <a:p>
            <a:pPr algn="just"/>
            <a:r>
              <a:rPr lang="zh-CN" altLang="zh-CN" sz="1600" dirty="0">
                <a:latin typeface="Times New Roman" pitchFamily="18" charset="0"/>
              </a:rPr>
              <a:t>然后，计算出当前属性集合</a:t>
            </a:r>
            <a:r>
              <a:rPr lang="en-US" altLang="zh-CN" sz="1600" dirty="0">
                <a:latin typeface="Times New Roman" pitchFamily="18" charset="0"/>
              </a:rPr>
              <a:t>{outlook, temperature, humidity, windy}</a:t>
            </a:r>
            <a:r>
              <a:rPr lang="zh-CN" altLang="zh-CN" sz="1600" dirty="0">
                <a:latin typeface="Times New Roman" pitchFamily="18" charset="0"/>
              </a:rPr>
              <a:t>中每个属性的信息增益。以属性</a:t>
            </a:r>
            <a:r>
              <a:rPr lang="en-US" altLang="zh-CN" sz="1600" dirty="0">
                <a:latin typeface="Times New Roman" pitchFamily="18" charset="0"/>
              </a:rPr>
              <a:t>outlook</a:t>
            </a:r>
            <a:r>
              <a:rPr lang="zh-CN" altLang="en-US" sz="1600" dirty="0">
                <a:latin typeface="Times New Roman" pitchFamily="18" charset="0"/>
              </a:rPr>
              <a:t>属性</a:t>
            </a:r>
            <a:r>
              <a:rPr lang="zh-CN" altLang="zh-CN" sz="1600" dirty="0">
                <a:latin typeface="Times New Roman" pitchFamily="18" charset="0"/>
              </a:rPr>
              <a:t>为例，它有</a:t>
            </a:r>
            <a:r>
              <a:rPr lang="en-US" altLang="zh-CN" sz="1600" dirty="0">
                <a:latin typeface="Times New Roman" pitchFamily="18" charset="0"/>
              </a:rPr>
              <a:t>3</a:t>
            </a:r>
            <a:r>
              <a:rPr lang="zh-CN" altLang="zh-CN" sz="1600" dirty="0">
                <a:latin typeface="Times New Roman" pitchFamily="18" charset="0"/>
              </a:rPr>
              <a:t>个可能的取值：</a:t>
            </a:r>
            <a:r>
              <a:rPr lang="en-US" altLang="zh-CN" sz="1600" dirty="0">
                <a:latin typeface="Times New Roman" pitchFamily="18" charset="0"/>
              </a:rPr>
              <a:t>{sunny, overcast, rainy}</a:t>
            </a:r>
            <a:r>
              <a:rPr lang="zh-CN" altLang="zh-CN" sz="1600" dirty="0">
                <a:latin typeface="Times New Roman" pitchFamily="18" charset="0"/>
              </a:rPr>
              <a:t>。若使用属性</a:t>
            </a:r>
            <a:r>
              <a:rPr lang="en-US" altLang="zh-CN" sz="1600" dirty="0">
                <a:latin typeface="Times New Roman" pitchFamily="18" charset="0"/>
              </a:rPr>
              <a:t>outlook</a:t>
            </a:r>
            <a:r>
              <a:rPr lang="zh-CN" altLang="zh-CN" sz="1600" dirty="0">
                <a:latin typeface="Times New Roman" pitchFamily="18" charset="0"/>
              </a:rPr>
              <a:t>对</a:t>
            </a:r>
            <a:r>
              <a:rPr lang="zh-CN" altLang="zh-CN" sz="1600">
                <a:latin typeface="Times New Roman" pitchFamily="18" charset="0"/>
              </a:rPr>
              <a:t>数据集</a:t>
            </a:r>
            <a:r>
              <a:rPr lang="en-US" altLang="zh-CN" sz="1600">
                <a:latin typeface="Times New Roman" pitchFamily="18" charset="0"/>
              </a:rPr>
              <a:t>D</a:t>
            </a:r>
            <a:r>
              <a:rPr lang="zh-CN" altLang="zh-CN" sz="1600">
                <a:latin typeface="Times New Roman" pitchFamily="18" charset="0"/>
              </a:rPr>
              <a:t>进行</a:t>
            </a:r>
            <a:r>
              <a:rPr lang="zh-CN" altLang="zh-CN" sz="1600" dirty="0">
                <a:latin typeface="Times New Roman" pitchFamily="18" charset="0"/>
              </a:rPr>
              <a:t>划分，则划分结果如</a:t>
            </a:r>
            <a:r>
              <a:rPr lang="zh-CN" altLang="en-US" sz="1600" dirty="0">
                <a:latin typeface="Times New Roman" pitchFamily="18" charset="0"/>
              </a:rPr>
              <a:t>右图</a:t>
            </a:r>
            <a:r>
              <a:rPr lang="zh-CN" altLang="zh-CN" sz="1600" dirty="0">
                <a:latin typeface="Times New Roman" pitchFamily="18" charset="0"/>
              </a:rPr>
              <a:t>所示。</a:t>
            </a:r>
          </a:p>
          <a:p>
            <a:endParaRPr lang="zh-CN" altLang="en-US" dirty="0"/>
          </a:p>
        </p:txBody>
      </p:sp>
      <p:sp>
        <p:nvSpPr>
          <p:cNvPr id="3" name="标题 2">
            <a:extLst>
              <a:ext uri="{FF2B5EF4-FFF2-40B4-BE49-F238E27FC236}">
                <a16:creationId xmlns:a16="http://schemas.microsoft.com/office/drawing/2014/main" id="{11FE6653-CBD9-4677-9894-134307C04565}"/>
              </a:ext>
            </a:extLst>
          </p:cNvPr>
          <p:cNvSpPr>
            <a:spLocks noGrp="1"/>
          </p:cNvSpPr>
          <p:nvPr>
            <p:ph type="title"/>
          </p:nvPr>
        </p:nvSpPr>
        <p:spPr/>
        <p:txBody>
          <a:bodyPr/>
          <a:lstStyle/>
          <a:p>
            <a:r>
              <a:rPr lang="en-US" altLang="zh-CN" dirty="0">
                <a:latin typeface="Times New Roman" pitchFamily="18" charset="0"/>
              </a:rPr>
              <a:t>ID3</a:t>
            </a:r>
            <a:r>
              <a:rPr lang="zh-CN" altLang="zh-CN" dirty="0"/>
              <a:t>算法</a:t>
            </a:r>
            <a:endParaRPr lang="zh-CN" altLang="en-US" dirty="0">
              <a:solidFill>
                <a:schemeClr val="tx1"/>
              </a:solidFill>
            </a:endParaRPr>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nvGraphicFramePr>
        <p:xfrm>
          <a:off x="7203696" y="2233245"/>
          <a:ext cx="4482168" cy="3176139"/>
        </p:xfrm>
        <a:graphic>
          <a:graphicData uri="http://schemas.openxmlformats.org/presentationml/2006/ole">
            <mc:AlternateContent xmlns:mc="http://schemas.openxmlformats.org/markup-compatibility/2006">
              <mc:Choice xmlns:v="urn:schemas-microsoft-com:vml" Requires="v">
                <p:oleObj r:id="rId2" imgW="7955339" imgH="5097595" progId="Visio.Drawing.15">
                  <p:embed/>
                </p:oleObj>
              </mc:Choice>
              <mc:Fallback>
                <p:oleObj r:id="rId2" imgW="7955339" imgH="5097595" progId="Visio.Drawing.15">
                  <p:embed/>
                  <p:pic>
                    <p:nvPicPr>
                      <p:cNvPr id="12" name="对象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3696" y="2233245"/>
                        <a:ext cx="4482168" cy="3176139"/>
                      </a:xfrm>
                      <a:prstGeom prst="rect">
                        <a:avLst/>
                      </a:prstGeom>
                      <a:noFill/>
                    </p:spPr>
                  </p:pic>
                </p:oleObj>
              </mc:Fallback>
            </mc:AlternateContent>
          </a:graphicData>
        </a:graphic>
      </p:graphicFrame>
      <p:graphicFrame>
        <p:nvGraphicFramePr>
          <p:cNvPr id="6" name="表格 5">
            <a:extLst>
              <a:ext uri="{FF2B5EF4-FFF2-40B4-BE49-F238E27FC236}">
                <a16:creationId xmlns:a16="http://schemas.microsoft.com/office/drawing/2014/main" id="{41CFBBE8-DBA6-E5A4-F5AF-57C54AD74C20}"/>
              </a:ext>
            </a:extLst>
          </p:cNvPr>
          <p:cNvGraphicFramePr>
            <a:graphicFrameLocks noGrp="1"/>
          </p:cNvGraphicFramePr>
          <p:nvPr>
            <p:extLst>
              <p:ext uri="{D42A27DB-BD31-4B8C-83A1-F6EECF244321}">
                <p14:modId xmlns:p14="http://schemas.microsoft.com/office/powerpoint/2010/main" val="2269770994"/>
              </p:ext>
            </p:extLst>
          </p:nvPr>
        </p:nvGraphicFramePr>
        <p:xfrm>
          <a:off x="642598" y="1762312"/>
          <a:ext cx="5967683" cy="4856235"/>
        </p:xfrm>
        <a:graphic>
          <a:graphicData uri="http://schemas.openxmlformats.org/drawingml/2006/table">
            <a:tbl>
              <a:tblPr firstRow="1" firstCol="1" bandRow="1">
                <a:tableStyleId>{5C22544A-7EE6-4342-B048-85BDC9FD1C3A}</a:tableStyleId>
              </a:tblPr>
              <a:tblGrid>
                <a:gridCol w="919480">
                  <a:extLst>
                    <a:ext uri="{9D8B030D-6E8A-4147-A177-3AD203B41FA5}">
                      <a16:colId xmlns:a16="http://schemas.microsoft.com/office/drawing/2014/main" val="20000"/>
                    </a:ext>
                  </a:extLst>
                </a:gridCol>
                <a:gridCol w="1031242">
                  <a:extLst>
                    <a:ext uri="{9D8B030D-6E8A-4147-A177-3AD203B41FA5}">
                      <a16:colId xmlns:a16="http://schemas.microsoft.com/office/drawing/2014/main" val="20001"/>
                    </a:ext>
                  </a:extLst>
                </a:gridCol>
                <a:gridCol w="1356360">
                  <a:extLst>
                    <a:ext uri="{9D8B030D-6E8A-4147-A177-3AD203B41FA5}">
                      <a16:colId xmlns:a16="http://schemas.microsoft.com/office/drawing/2014/main" val="20002"/>
                    </a:ext>
                  </a:extLst>
                </a:gridCol>
                <a:gridCol w="1073426">
                  <a:extLst>
                    <a:ext uri="{9D8B030D-6E8A-4147-A177-3AD203B41FA5}">
                      <a16:colId xmlns:a16="http://schemas.microsoft.com/office/drawing/2014/main" val="20003"/>
                    </a:ext>
                  </a:extLst>
                </a:gridCol>
                <a:gridCol w="954157">
                  <a:extLst>
                    <a:ext uri="{9D8B030D-6E8A-4147-A177-3AD203B41FA5}">
                      <a16:colId xmlns:a16="http://schemas.microsoft.com/office/drawing/2014/main" val="20004"/>
                    </a:ext>
                  </a:extLst>
                </a:gridCol>
                <a:gridCol w="633018">
                  <a:extLst>
                    <a:ext uri="{9D8B030D-6E8A-4147-A177-3AD203B41FA5}">
                      <a16:colId xmlns:a16="http://schemas.microsoft.com/office/drawing/2014/main" val="20005"/>
                    </a:ext>
                  </a:extLst>
                </a:gridCol>
              </a:tblGrid>
              <a:tr h="323749">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outlook</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temperature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humidity</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windy</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play</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0"/>
                  </a:ext>
                </a:extLst>
              </a:tr>
              <a:tr h="323749">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sunny</a:t>
                      </a:r>
                      <a:endParaRPr lang="zh-CN" sz="16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hot</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1"/>
                  </a:ext>
                </a:extLst>
              </a:tr>
              <a:tr h="323749">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sunny</a:t>
                      </a:r>
                      <a:endParaRPr lang="zh-CN" sz="16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hot</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2"/>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overcast</a:t>
                      </a:r>
                      <a:endParaRPr lang="zh-CN" sz="1600" kern="100" dirty="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hot</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3"/>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rainy</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4"/>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5</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rainy</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cool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5"/>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rainy</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cool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6"/>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7</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overcast</a:t>
                      </a:r>
                      <a:endParaRPr lang="zh-CN" sz="1600" kern="100" dirty="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cool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7"/>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8</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sunny</a:t>
                      </a:r>
                      <a:endParaRPr lang="zh-CN"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8"/>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sunny</a:t>
                      </a:r>
                      <a:endParaRPr lang="zh-CN" sz="16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cool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9"/>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10</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rainy</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10"/>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sunny</a:t>
                      </a:r>
                      <a:endParaRPr lang="zh-CN"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11"/>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overcast</a:t>
                      </a:r>
                      <a:endParaRPr lang="zh-CN" sz="1600" kern="10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dirty="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12"/>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13</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overcast</a:t>
                      </a:r>
                      <a:endParaRPr lang="zh-CN" sz="1600" kern="10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hot</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dirty="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13"/>
                  </a:ext>
                </a:extLst>
              </a:tr>
              <a:tr h="323749">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14</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rainy</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498681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1FE6653-CBD9-4677-9894-134307C04565}"/>
              </a:ext>
            </a:extLst>
          </p:cNvPr>
          <p:cNvSpPr>
            <a:spLocks noGrp="1"/>
          </p:cNvSpPr>
          <p:nvPr>
            <p:ph type="title"/>
          </p:nvPr>
        </p:nvSpPr>
        <p:spPr/>
        <p:txBody>
          <a:bodyPr/>
          <a:lstStyle/>
          <a:p>
            <a:r>
              <a:rPr lang="en-US" altLang="zh-CN" dirty="0">
                <a:latin typeface="Times New Roman" pitchFamily="18" charset="0"/>
              </a:rPr>
              <a:t>ID3</a:t>
            </a:r>
            <a:r>
              <a:rPr lang="zh-CN" altLang="zh-CN" dirty="0"/>
              <a:t>算法</a:t>
            </a:r>
            <a:endParaRPr lang="zh-CN" altLang="en-US" dirty="0">
              <a:solidFill>
                <a:schemeClr val="tx1"/>
              </a:solidFill>
            </a:endParaRPr>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4" name="图片 23">
            <a:extLst>
              <a:ext uri="{FF2B5EF4-FFF2-40B4-BE49-F238E27FC236}">
                <a16:creationId xmlns:a16="http://schemas.microsoft.com/office/drawing/2014/main" id="{23B59EDB-5F4C-3ECB-9190-615BEFDB4E12}"/>
              </a:ext>
            </a:extLst>
          </p:cNvPr>
          <p:cNvPicPr>
            <a:picLocks noChangeAspect="1"/>
          </p:cNvPicPr>
          <p:nvPr/>
        </p:nvPicPr>
        <p:blipFill>
          <a:blip r:embed="rId3"/>
          <a:stretch>
            <a:fillRect/>
          </a:stretch>
        </p:blipFill>
        <p:spPr>
          <a:xfrm>
            <a:off x="485486" y="984124"/>
            <a:ext cx="11221027" cy="4889751"/>
          </a:xfrm>
          <a:prstGeom prst="rect">
            <a:avLst/>
          </a:prstGeom>
        </p:spPr>
      </p:pic>
    </p:spTree>
    <p:extLst>
      <p:ext uri="{BB962C8B-B14F-4D97-AF65-F5344CB8AC3E}">
        <p14:creationId xmlns:p14="http://schemas.microsoft.com/office/powerpoint/2010/main" val="2778307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845609A-0129-4743-B695-D5060F84376F}"/>
              </a:ext>
            </a:extLst>
          </p:cNvPr>
          <p:cNvSpPr>
            <a:spLocks noGrp="1"/>
          </p:cNvSpPr>
          <p:nvPr>
            <p:ph idx="1"/>
          </p:nvPr>
        </p:nvSpPr>
        <p:spPr>
          <a:xfrm>
            <a:off x="423819" y="1079500"/>
            <a:ext cx="11183981" cy="5044399"/>
          </a:xfrm>
        </p:spPr>
        <p:txBody>
          <a:bodyPr/>
          <a:lstStyle/>
          <a:p>
            <a:r>
              <a:rPr lang="zh-CN" altLang="zh-CN" dirty="0">
                <a:latin typeface="Times New Roman" pitchFamily="18" charset="0"/>
              </a:rPr>
              <a:t>于是，可根据</a:t>
            </a:r>
            <a:r>
              <a:rPr lang="en-US" altLang="zh-CN" dirty="0">
                <a:latin typeface="Times New Roman" pitchFamily="18" charset="0"/>
              </a:rPr>
              <a:t>				</a:t>
            </a:r>
            <a:r>
              <a:rPr lang="en-US" altLang="zh-CN">
                <a:latin typeface="Times New Roman" pitchFamily="18" charset="0"/>
              </a:rPr>
              <a:t>                        </a:t>
            </a:r>
            <a:r>
              <a:rPr lang="zh-CN" altLang="zh-CN">
                <a:latin typeface="Times New Roman" pitchFamily="18" charset="0"/>
              </a:rPr>
              <a:t>计算</a:t>
            </a:r>
            <a:r>
              <a:rPr lang="zh-CN" altLang="zh-CN" dirty="0">
                <a:latin typeface="Times New Roman" pitchFamily="18" charset="0"/>
              </a:rPr>
              <a:t>出属性</a:t>
            </a:r>
            <a:r>
              <a:rPr lang="en-US" altLang="zh-CN" dirty="0">
                <a:latin typeface="Times New Roman" pitchFamily="18" charset="0"/>
              </a:rPr>
              <a:t>outlook</a:t>
            </a:r>
            <a:r>
              <a:rPr lang="zh-CN" altLang="zh-CN" dirty="0">
                <a:latin typeface="Times New Roman" pitchFamily="18" charset="0"/>
              </a:rPr>
              <a:t>的信息增益如</a:t>
            </a:r>
            <a:r>
              <a:rPr lang="zh-CN" altLang="en-US" dirty="0">
                <a:latin typeface="Times New Roman" pitchFamily="18" charset="0"/>
              </a:rPr>
              <a:t>下</a:t>
            </a:r>
            <a:r>
              <a:rPr lang="zh-CN" altLang="zh-CN" dirty="0">
                <a:latin typeface="Times New Roman" pitchFamily="18" charset="0"/>
              </a:rPr>
              <a:t>。</a:t>
            </a:r>
          </a:p>
          <a:p>
            <a:pPr marL="0" indent="0">
              <a:buNone/>
            </a:pPr>
            <a:r>
              <a:rPr lang="en-US" altLang="zh-CN" dirty="0">
                <a:latin typeface="Times New Roman" pitchFamily="18" charset="0"/>
              </a:rPr>
              <a:t>	 	</a:t>
            </a:r>
            <a:endParaRPr lang="zh-CN" altLang="zh-CN" dirty="0">
              <a:latin typeface="Times New Roman" pitchFamily="18" charset="0"/>
            </a:endParaRPr>
          </a:p>
          <a:p>
            <a:endParaRPr lang="en-US" altLang="zh-CN" dirty="0">
              <a:latin typeface="Times New Roman" pitchFamily="18" charset="0"/>
            </a:endParaRPr>
          </a:p>
          <a:p>
            <a:endParaRPr lang="en-US" altLang="zh-CN" dirty="0">
              <a:latin typeface="Times New Roman" pitchFamily="18" charset="0"/>
            </a:endParaRPr>
          </a:p>
          <a:p>
            <a:endParaRPr lang="en-US" altLang="zh-CN" dirty="0">
              <a:latin typeface="Times New Roman" pitchFamily="18" charset="0"/>
            </a:endParaRPr>
          </a:p>
          <a:p>
            <a:pPr marL="0" indent="0">
              <a:buNone/>
            </a:pPr>
            <a:endParaRPr lang="zh-CN" altLang="zh-CN" dirty="0">
              <a:latin typeface="Times New Roman" pitchFamily="18" charset="0"/>
            </a:endParaRPr>
          </a:p>
          <a:p>
            <a:r>
              <a:rPr lang="zh-CN" altLang="zh-CN" dirty="0">
                <a:latin typeface="Times New Roman" pitchFamily="18" charset="0"/>
              </a:rPr>
              <a:t>类似的，可以计算其他属性的信息增益，</a:t>
            </a:r>
            <a:r>
              <a:rPr lang="en-US" altLang="zh-CN" dirty="0">
                <a:latin typeface="Times New Roman" pitchFamily="18" charset="0"/>
              </a:rPr>
              <a:t>				      </a:t>
            </a:r>
            <a:r>
              <a:rPr lang="zh-CN" altLang="zh-CN" dirty="0">
                <a:latin typeface="Times New Roman" pitchFamily="18" charset="0"/>
              </a:rPr>
              <a:t>，</a:t>
            </a:r>
            <a:r>
              <a:rPr lang="en-US" altLang="zh-CN" dirty="0">
                <a:latin typeface="Times New Roman" pitchFamily="18" charset="0"/>
              </a:rPr>
              <a:t>                                                     			               	   </a:t>
            </a:r>
            <a:r>
              <a:rPr lang="zh-CN" altLang="zh-CN" dirty="0">
                <a:latin typeface="Times New Roman" pitchFamily="18" charset="0"/>
              </a:rPr>
              <a:t>。</a:t>
            </a:r>
          </a:p>
          <a:p>
            <a:endParaRPr lang="zh-CN" altLang="en-US" dirty="0">
              <a:latin typeface="Times New Roman" pitchFamily="18" charset="0"/>
            </a:endParaRPr>
          </a:p>
        </p:txBody>
      </p:sp>
      <p:sp>
        <p:nvSpPr>
          <p:cNvPr id="3" name="标题 2">
            <a:extLst>
              <a:ext uri="{FF2B5EF4-FFF2-40B4-BE49-F238E27FC236}">
                <a16:creationId xmlns:a16="http://schemas.microsoft.com/office/drawing/2014/main" id="{11FE6653-CBD9-4677-9894-134307C04565}"/>
              </a:ext>
            </a:extLst>
          </p:cNvPr>
          <p:cNvSpPr>
            <a:spLocks noGrp="1"/>
          </p:cNvSpPr>
          <p:nvPr>
            <p:ph type="title"/>
          </p:nvPr>
        </p:nvSpPr>
        <p:spPr/>
        <p:txBody>
          <a:bodyPr/>
          <a:lstStyle/>
          <a:p>
            <a:r>
              <a:rPr lang="en-US" altLang="zh-CN" dirty="0">
                <a:latin typeface="Times New Roman" pitchFamily="18" charset="0"/>
              </a:rPr>
              <a:t>ID3</a:t>
            </a:r>
            <a:r>
              <a:rPr lang="zh-CN" altLang="zh-CN" dirty="0"/>
              <a:t>算法</a:t>
            </a:r>
            <a:endParaRPr lang="zh-CN" altLang="en-US" dirty="0">
              <a:solidFill>
                <a:schemeClr val="tx1"/>
              </a:solidFill>
            </a:endParaRPr>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nvGraphicFramePr>
        <p:xfrm>
          <a:off x="2278063" y="923925"/>
          <a:ext cx="4070350" cy="865188"/>
        </p:xfrm>
        <a:graphic>
          <a:graphicData uri="http://schemas.openxmlformats.org/presentationml/2006/ole">
            <mc:AlternateContent xmlns:mc="http://schemas.openxmlformats.org/markup-compatibility/2006">
              <mc:Choice xmlns:v="urn:schemas-microsoft-com:vml" Requires="v">
                <p:oleObj name="Equation" r:id="rId2" imgW="2374900" imgH="508000" progId="Equation.DSMT4">
                  <p:embed/>
                </p:oleObj>
              </mc:Choice>
              <mc:Fallback>
                <p:oleObj name="Equation" r:id="rId2" imgW="2374900" imgH="508000" progId="Equation.DSMT4">
                  <p:embed/>
                  <p:pic>
                    <p:nvPicPr>
                      <p:cNvPr id="4"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063" y="923925"/>
                        <a:ext cx="4070350"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2997522" y="2036763"/>
          <a:ext cx="6196957" cy="1872000"/>
        </p:xfrm>
        <a:graphic>
          <a:graphicData uri="http://schemas.openxmlformats.org/presentationml/2006/ole">
            <mc:AlternateContent xmlns:mc="http://schemas.openxmlformats.org/markup-compatibility/2006">
              <mc:Choice xmlns:v="urn:schemas-microsoft-com:vml" Requires="v">
                <p:oleObj name="Equation" r:id="rId4" imgW="3657600" imgH="1104840" progId="Equation.DSMT4">
                  <p:embed/>
                </p:oleObj>
              </mc:Choice>
              <mc:Fallback>
                <p:oleObj name="Equation" r:id="rId4" imgW="3657600" imgH="1104840" progId="Equation.DSMT4">
                  <p:embed/>
                  <p:pic>
                    <p:nvPicPr>
                      <p:cNvPr id="6" name="对象 5"/>
                      <p:cNvPicPr/>
                      <p:nvPr/>
                    </p:nvPicPr>
                    <p:blipFill>
                      <a:blip r:embed="rId5"/>
                      <a:stretch>
                        <a:fillRect/>
                      </a:stretch>
                    </p:blipFill>
                    <p:spPr>
                      <a:xfrm>
                        <a:off x="2997522" y="2036763"/>
                        <a:ext cx="6196957" cy="18720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512969885"/>
              </p:ext>
            </p:extLst>
          </p:nvPr>
        </p:nvGraphicFramePr>
        <p:xfrm>
          <a:off x="4908550" y="4548496"/>
          <a:ext cx="3262500" cy="360000"/>
        </p:xfrm>
        <a:graphic>
          <a:graphicData uri="http://schemas.openxmlformats.org/presentationml/2006/ole">
            <mc:AlternateContent xmlns:mc="http://schemas.openxmlformats.org/markup-compatibility/2006">
              <mc:Choice xmlns:v="urn:schemas-microsoft-com:vml" Requires="v">
                <p:oleObj name="Equation" r:id="rId6" imgW="1841400" imgH="203040" progId="Equation.DSMT4">
                  <p:embed/>
                </p:oleObj>
              </mc:Choice>
              <mc:Fallback>
                <p:oleObj name="Equation" r:id="rId6" imgW="1841400" imgH="203040" progId="Equation.DSMT4">
                  <p:embed/>
                  <p:pic>
                    <p:nvPicPr>
                      <p:cNvPr id="7" name="对象 6"/>
                      <p:cNvPicPr/>
                      <p:nvPr/>
                    </p:nvPicPr>
                    <p:blipFill>
                      <a:blip r:embed="rId7"/>
                      <a:stretch>
                        <a:fillRect/>
                      </a:stretch>
                    </p:blipFill>
                    <p:spPr>
                      <a:xfrm>
                        <a:off x="4908550" y="4548496"/>
                        <a:ext cx="3262500" cy="3600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781775988"/>
              </p:ext>
            </p:extLst>
          </p:nvPr>
        </p:nvGraphicFramePr>
        <p:xfrm>
          <a:off x="8412730" y="4548496"/>
          <a:ext cx="3242250" cy="396000"/>
        </p:xfrm>
        <a:graphic>
          <a:graphicData uri="http://schemas.openxmlformats.org/presentationml/2006/ole">
            <mc:AlternateContent xmlns:mc="http://schemas.openxmlformats.org/markup-compatibility/2006">
              <mc:Choice xmlns:v="urn:schemas-microsoft-com:vml" Requires="v">
                <p:oleObj name="Equation" r:id="rId8" imgW="1663560" imgH="203040" progId="Equation.DSMT4">
                  <p:embed/>
                </p:oleObj>
              </mc:Choice>
              <mc:Fallback>
                <p:oleObj name="Equation" r:id="rId8" imgW="1663560" imgH="203040" progId="Equation.DSMT4">
                  <p:embed/>
                  <p:pic>
                    <p:nvPicPr>
                      <p:cNvPr id="8" name="对象 7"/>
                      <p:cNvPicPr/>
                      <p:nvPr/>
                    </p:nvPicPr>
                    <p:blipFill>
                      <a:blip r:embed="rId9"/>
                      <a:stretch>
                        <a:fillRect/>
                      </a:stretch>
                    </p:blipFill>
                    <p:spPr>
                      <a:xfrm>
                        <a:off x="8412730" y="4548496"/>
                        <a:ext cx="3242250" cy="396000"/>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836820" y="4872584"/>
          <a:ext cx="2632500" cy="360000"/>
        </p:xfrm>
        <a:graphic>
          <a:graphicData uri="http://schemas.openxmlformats.org/presentationml/2006/ole">
            <mc:AlternateContent xmlns:mc="http://schemas.openxmlformats.org/markup-compatibility/2006">
              <mc:Choice xmlns:v="urn:schemas-microsoft-com:vml" Requires="v">
                <p:oleObj name="Equation" r:id="rId10" imgW="1485720" imgH="203040" progId="Equation.DSMT4">
                  <p:embed/>
                </p:oleObj>
              </mc:Choice>
              <mc:Fallback>
                <p:oleObj name="Equation" r:id="rId10" imgW="1485720" imgH="203040" progId="Equation.DSMT4">
                  <p:embed/>
                  <p:pic>
                    <p:nvPicPr>
                      <p:cNvPr id="9" name="对象 8"/>
                      <p:cNvPicPr/>
                      <p:nvPr/>
                    </p:nvPicPr>
                    <p:blipFill>
                      <a:blip r:embed="rId11"/>
                      <a:stretch>
                        <a:fillRect/>
                      </a:stretch>
                    </p:blipFill>
                    <p:spPr>
                      <a:xfrm>
                        <a:off x="836820" y="4872584"/>
                        <a:ext cx="2632500" cy="360000"/>
                      </a:xfrm>
                      <a:prstGeom prst="rect">
                        <a:avLst/>
                      </a:prstGeom>
                    </p:spPr>
                  </p:pic>
                </p:oleObj>
              </mc:Fallback>
            </mc:AlternateContent>
          </a:graphicData>
        </a:graphic>
      </p:graphicFrame>
    </p:spTree>
    <p:extLst>
      <p:ext uri="{BB962C8B-B14F-4D97-AF65-F5344CB8AC3E}">
        <p14:creationId xmlns:p14="http://schemas.microsoft.com/office/powerpoint/2010/main" val="4069170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845609A-0129-4743-B695-D5060F84376F}"/>
              </a:ext>
            </a:extLst>
          </p:cNvPr>
          <p:cNvSpPr>
            <a:spLocks noGrp="1"/>
          </p:cNvSpPr>
          <p:nvPr>
            <p:ph idx="1"/>
          </p:nvPr>
        </p:nvSpPr>
        <p:spPr>
          <a:xfrm>
            <a:off x="423819" y="1079500"/>
            <a:ext cx="11056981" cy="5044399"/>
          </a:xfrm>
        </p:spPr>
        <p:txBody>
          <a:bodyPr/>
          <a:lstStyle/>
          <a:p>
            <a:r>
              <a:rPr lang="zh-CN" altLang="en-US" dirty="0"/>
              <a:t>显然，</a:t>
            </a:r>
            <a:r>
              <a:rPr lang="zh-CN" altLang="zh-CN" dirty="0"/>
              <a:t>属性</a:t>
            </a:r>
            <a:r>
              <a:rPr lang="en-US" altLang="zh-CN" dirty="0">
                <a:latin typeface="Times New Roman" pitchFamily="18" charset="0"/>
              </a:rPr>
              <a:t>outlook</a:t>
            </a:r>
            <a:r>
              <a:rPr lang="zh-CN" altLang="zh-CN" dirty="0"/>
              <a:t>的信息增益最大，于是它被选为根</a:t>
            </a:r>
            <a:r>
              <a:rPr lang="zh-CN" altLang="en-US" dirty="0"/>
              <a:t>节点</a:t>
            </a:r>
            <a:r>
              <a:rPr lang="zh-CN" altLang="zh-CN" dirty="0"/>
              <a:t>的划分属性，具体划分结果如</a:t>
            </a:r>
            <a:r>
              <a:rPr lang="zh-CN" altLang="en-US" dirty="0"/>
              <a:t>下</a:t>
            </a:r>
            <a:r>
              <a:rPr lang="zh-CN" altLang="zh-CN" dirty="0"/>
              <a:t>图所示。</a:t>
            </a:r>
            <a:endParaRPr lang="zh-CN" altLang="en-US" dirty="0"/>
          </a:p>
        </p:txBody>
      </p:sp>
      <p:sp>
        <p:nvSpPr>
          <p:cNvPr id="3" name="标题 2">
            <a:extLst>
              <a:ext uri="{FF2B5EF4-FFF2-40B4-BE49-F238E27FC236}">
                <a16:creationId xmlns:a16="http://schemas.microsoft.com/office/drawing/2014/main" id="{11FE6653-CBD9-4677-9894-134307C04565}"/>
              </a:ext>
            </a:extLst>
          </p:cNvPr>
          <p:cNvSpPr>
            <a:spLocks noGrp="1"/>
          </p:cNvSpPr>
          <p:nvPr>
            <p:ph type="title"/>
          </p:nvPr>
        </p:nvSpPr>
        <p:spPr/>
        <p:txBody>
          <a:bodyPr/>
          <a:lstStyle/>
          <a:p>
            <a:r>
              <a:rPr lang="en-US" altLang="zh-CN" dirty="0">
                <a:latin typeface="Times New Roman" pitchFamily="18" charset="0"/>
              </a:rPr>
              <a:t>ID3</a:t>
            </a:r>
            <a:r>
              <a:rPr lang="zh-CN" altLang="zh-CN" dirty="0"/>
              <a:t>算法</a:t>
            </a:r>
            <a:endParaRPr lang="zh-CN" altLang="en-US" dirty="0">
              <a:solidFill>
                <a:schemeClr val="tx1"/>
              </a:solidFill>
            </a:endParaRPr>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nvGraphicFramePr>
        <p:xfrm>
          <a:off x="2997200" y="1816100"/>
          <a:ext cx="6197600" cy="4165600"/>
        </p:xfrm>
        <a:graphic>
          <a:graphicData uri="http://schemas.openxmlformats.org/presentationml/2006/ole">
            <mc:AlternateContent xmlns:mc="http://schemas.openxmlformats.org/markup-compatibility/2006">
              <mc:Choice xmlns:v="urn:schemas-microsoft-com:vml" Requires="v">
                <p:oleObj r:id="rId2" imgW="7955339" imgH="5097595" progId="Visio.Drawing.15">
                  <p:embed/>
                </p:oleObj>
              </mc:Choice>
              <mc:Fallback>
                <p:oleObj r:id="rId2" imgW="7955339" imgH="5097595" progId="Visio.Drawing.15">
                  <p:embed/>
                  <p:pic>
                    <p:nvPicPr>
                      <p:cNvPr id="4"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200" y="1816100"/>
                        <a:ext cx="6197600" cy="416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18057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845609A-0129-4743-B695-D5060F84376F}"/>
              </a:ext>
            </a:extLst>
          </p:cNvPr>
          <p:cNvSpPr>
            <a:spLocks noGrp="1"/>
          </p:cNvSpPr>
          <p:nvPr>
            <p:ph idx="1"/>
          </p:nvPr>
        </p:nvSpPr>
        <p:spPr>
          <a:xfrm>
            <a:off x="423819" y="1079500"/>
            <a:ext cx="11171281" cy="5044399"/>
          </a:xfrm>
        </p:spPr>
        <p:txBody>
          <a:bodyPr/>
          <a:lstStyle/>
          <a:p>
            <a:r>
              <a:rPr lang="zh-CN" altLang="zh-CN" dirty="0"/>
              <a:t>然后，决策树算法将对每个分支</a:t>
            </a:r>
            <a:r>
              <a:rPr lang="zh-CN" altLang="en-US" dirty="0"/>
              <a:t>节点</a:t>
            </a:r>
            <a:r>
              <a:rPr lang="zh-CN" altLang="zh-CN" dirty="0"/>
              <a:t>再做一次划分。以第一个分支</a:t>
            </a:r>
            <a:r>
              <a:rPr lang="zh-CN" altLang="en-US" dirty="0"/>
              <a:t>节点</a:t>
            </a:r>
            <a:r>
              <a:rPr lang="en-US" altLang="zh-CN" dirty="0"/>
              <a:t> 		  </a:t>
            </a:r>
            <a:r>
              <a:rPr lang="zh-CN" altLang="zh-CN" dirty="0"/>
              <a:t>为例，该</a:t>
            </a:r>
            <a:r>
              <a:rPr lang="zh-CN" altLang="en-US" dirty="0"/>
              <a:t>节点</a:t>
            </a:r>
            <a:r>
              <a:rPr lang="zh-CN" altLang="zh-CN" dirty="0"/>
              <a:t>的样例集合</a:t>
            </a:r>
            <a:r>
              <a:rPr lang="en-US" altLang="zh-CN" dirty="0"/>
              <a:t>      </a:t>
            </a:r>
            <a:r>
              <a:rPr lang="zh-CN" altLang="zh-CN" dirty="0"/>
              <a:t>包含了编号为</a:t>
            </a:r>
            <a:r>
              <a:rPr lang="en-US" altLang="zh-CN" dirty="0"/>
              <a:t>{1,2,8,9,11}</a:t>
            </a:r>
            <a:r>
              <a:rPr lang="zh-CN" altLang="en-US" dirty="0"/>
              <a:t>的</a:t>
            </a:r>
            <a:r>
              <a:rPr lang="en-US" altLang="zh-CN" dirty="0"/>
              <a:t>5</a:t>
            </a:r>
            <a:r>
              <a:rPr lang="zh-CN" altLang="zh-CN" dirty="0"/>
              <a:t>个样例，可用属性集合为</a:t>
            </a:r>
            <a:r>
              <a:rPr lang="en-US" altLang="zh-CN" dirty="0"/>
              <a:t>{</a:t>
            </a:r>
            <a:r>
              <a:rPr lang="en-US" altLang="zh-CN" dirty="0">
                <a:latin typeface="Times New Roman" pitchFamily="18" charset="0"/>
              </a:rPr>
              <a:t>temperature, humidity, windy</a:t>
            </a:r>
            <a:r>
              <a:rPr lang="en-US" altLang="zh-CN" dirty="0"/>
              <a:t>}</a:t>
            </a:r>
            <a:r>
              <a:rPr lang="zh-CN" altLang="zh-CN" dirty="0"/>
              <a:t>，基于</a:t>
            </a:r>
            <a:r>
              <a:rPr lang="en-US" altLang="zh-CN" dirty="0"/>
              <a:t>     </a:t>
            </a:r>
            <a:r>
              <a:rPr lang="zh-CN" altLang="zh-CN" dirty="0"/>
              <a:t>计算出各属性的信息增益</a:t>
            </a:r>
            <a:r>
              <a:rPr lang="en-US" altLang="zh-CN" dirty="0"/>
              <a:t>                                     	               </a:t>
            </a:r>
            <a:r>
              <a:rPr lang="zh-CN" altLang="zh-CN" dirty="0"/>
              <a:t>，</a:t>
            </a:r>
            <a:r>
              <a:rPr lang="en-US" altLang="zh-CN" dirty="0"/>
              <a:t> 			           </a:t>
            </a:r>
            <a:r>
              <a:rPr lang="zh-CN" altLang="zh-CN" dirty="0"/>
              <a:t>，</a:t>
            </a:r>
            <a:r>
              <a:rPr lang="en-US" altLang="zh-CN" dirty="0"/>
              <a:t>                                       		                     </a:t>
            </a:r>
            <a:r>
              <a:rPr lang="zh-CN" altLang="zh-CN" dirty="0"/>
              <a:t>。</a:t>
            </a:r>
            <a:endParaRPr lang="en-US" altLang="zh-CN" dirty="0"/>
          </a:p>
          <a:p>
            <a:endParaRPr lang="en-US" altLang="zh-CN" dirty="0"/>
          </a:p>
          <a:p>
            <a:endParaRPr lang="zh-CN" altLang="zh-CN" dirty="0"/>
          </a:p>
          <a:p>
            <a:endParaRPr lang="zh-CN" altLang="en-US" dirty="0"/>
          </a:p>
        </p:txBody>
      </p:sp>
      <p:sp>
        <p:nvSpPr>
          <p:cNvPr id="3" name="标题 2">
            <a:extLst>
              <a:ext uri="{FF2B5EF4-FFF2-40B4-BE49-F238E27FC236}">
                <a16:creationId xmlns:a16="http://schemas.microsoft.com/office/drawing/2014/main" id="{11FE6653-CBD9-4677-9894-134307C04565}"/>
              </a:ext>
            </a:extLst>
          </p:cNvPr>
          <p:cNvSpPr>
            <a:spLocks noGrp="1"/>
          </p:cNvSpPr>
          <p:nvPr>
            <p:ph type="title"/>
          </p:nvPr>
        </p:nvSpPr>
        <p:spPr/>
        <p:txBody>
          <a:bodyPr/>
          <a:lstStyle/>
          <a:p>
            <a:r>
              <a:rPr lang="en-US" altLang="zh-CN" dirty="0">
                <a:latin typeface="Times New Roman" pitchFamily="18" charset="0"/>
              </a:rPr>
              <a:t>ID3</a:t>
            </a:r>
            <a:r>
              <a:rPr lang="zh-CN" altLang="zh-CN" dirty="0"/>
              <a:t>算法</a:t>
            </a:r>
            <a:endParaRPr lang="zh-CN" altLang="en-US" dirty="0">
              <a:solidFill>
                <a:schemeClr val="tx1"/>
              </a:solidFill>
            </a:endParaRPr>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nvGraphicFramePr>
        <p:xfrm>
          <a:off x="7981950" y="1192213"/>
          <a:ext cx="1802250" cy="324000"/>
        </p:xfrm>
        <a:graphic>
          <a:graphicData uri="http://schemas.openxmlformats.org/presentationml/2006/ole">
            <mc:AlternateContent xmlns:mc="http://schemas.openxmlformats.org/markup-compatibility/2006">
              <mc:Choice xmlns:v="urn:schemas-microsoft-com:vml" Requires="v">
                <p:oleObj name="Equation" r:id="rId2" imgW="1130040" imgH="203040" progId="Equation.DSMT4">
                  <p:embed/>
                </p:oleObj>
              </mc:Choice>
              <mc:Fallback>
                <p:oleObj name="Equation" r:id="rId2" imgW="1130040" imgH="203040" progId="Equation.DSMT4">
                  <p:embed/>
                  <p:pic>
                    <p:nvPicPr>
                      <p:cNvPr id="4" name="对象 3"/>
                      <p:cNvPicPr/>
                      <p:nvPr/>
                    </p:nvPicPr>
                    <p:blipFill>
                      <a:blip r:embed="rId3"/>
                      <a:stretch>
                        <a:fillRect/>
                      </a:stretch>
                    </p:blipFill>
                    <p:spPr>
                      <a:xfrm>
                        <a:off x="7981950" y="1192213"/>
                        <a:ext cx="1802250" cy="3240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045389380"/>
              </p:ext>
            </p:extLst>
          </p:nvPr>
        </p:nvGraphicFramePr>
        <p:xfrm>
          <a:off x="1473604" y="1542157"/>
          <a:ext cx="461013" cy="432000"/>
        </p:xfrm>
        <a:graphic>
          <a:graphicData uri="http://schemas.openxmlformats.org/presentationml/2006/ole">
            <mc:AlternateContent xmlns:mc="http://schemas.openxmlformats.org/markup-compatibility/2006">
              <mc:Choice xmlns:v="urn:schemas-microsoft-com:vml" Requires="v">
                <p:oleObj name="Equation" r:id="rId4" imgW="203040" imgH="190440" progId="Equation.DSMT4">
                  <p:embed/>
                </p:oleObj>
              </mc:Choice>
              <mc:Fallback>
                <p:oleObj name="Equation" r:id="rId4" imgW="203040" imgH="190440" progId="Equation.DSMT4">
                  <p:embed/>
                  <p:pic>
                    <p:nvPicPr>
                      <p:cNvPr id="6" name="对象 5"/>
                      <p:cNvPicPr/>
                      <p:nvPr/>
                    </p:nvPicPr>
                    <p:blipFill>
                      <a:blip r:embed="rId5"/>
                      <a:stretch>
                        <a:fillRect/>
                      </a:stretch>
                    </p:blipFill>
                    <p:spPr>
                      <a:xfrm>
                        <a:off x="1473604" y="1542157"/>
                        <a:ext cx="461013" cy="4320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703872468"/>
              </p:ext>
            </p:extLst>
          </p:nvPr>
        </p:nvGraphicFramePr>
        <p:xfrm>
          <a:off x="10881442" y="1596157"/>
          <a:ext cx="346235" cy="324000"/>
        </p:xfrm>
        <a:graphic>
          <a:graphicData uri="http://schemas.openxmlformats.org/presentationml/2006/ole">
            <mc:AlternateContent xmlns:mc="http://schemas.openxmlformats.org/markup-compatibility/2006">
              <mc:Choice xmlns:v="urn:schemas-microsoft-com:vml" Requires="v">
                <p:oleObj name="Equation" r:id="rId6" imgW="203040" imgH="190440" progId="Equation.DSMT4">
                  <p:embed/>
                </p:oleObj>
              </mc:Choice>
              <mc:Fallback>
                <p:oleObj name="Equation" r:id="rId6" imgW="203040" imgH="190440" progId="Equation.DSMT4">
                  <p:embed/>
                  <p:pic>
                    <p:nvPicPr>
                      <p:cNvPr id="7"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81442" y="1596157"/>
                        <a:ext cx="346235" cy="324000"/>
                      </a:xfrm>
                      <a:prstGeom prst="rect">
                        <a:avLst/>
                      </a:prstGeom>
                      <a:noFill/>
                      <a:ln>
                        <a:noFill/>
                      </a:ln>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243104435"/>
              </p:ext>
            </p:extLst>
          </p:nvPr>
        </p:nvGraphicFramePr>
        <p:xfrm>
          <a:off x="3221451" y="1954213"/>
          <a:ext cx="3552000" cy="432000"/>
        </p:xfrm>
        <a:graphic>
          <a:graphicData uri="http://schemas.openxmlformats.org/presentationml/2006/ole">
            <mc:AlternateContent xmlns:mc="http://schemas.openxmlformats.org/markup-compatibility/2006">
              <mc:Choice xmlns:v="urn:schemas-microsoft-com:vml" Requires="v">
                <p:oleObj name="Equation" r:id="rId8" imgW="1879560" imgH="228600" progId="Equation.DSMT4">
                  <p:embed/>
                </p:oleObj>
              </mc:Choice>
              <mc:Fallback>
                <p:oleObj name="Equation" r:id="rId8" imgW="1879560" imgH="228600" progId="Equation.DSMT4">
                  <p:embed/>
                  <p:pic>
                    <p:nvPicPr>
                      <p:cNvPr id="8" name="对象 7"/>
                      <p:cNvPicPr/>
                      <p:nvPr/>
                    </p:nvPicPr>
                    <p:blipFill>
                      <a:blip r:embed="rId9"/>
                      <a:stretch>
                        <a:fillRect/>
                      </a:stretch>
                    </p:blipFill>
                    <p:spPr>
                      <a:xfrm>
                        <a:off x="3221451" y="1954213"/>
                        <a:ext cx="3552000" cy="4320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142455774"/>
              </p:ext>
            </p:extLst>
          </p:nvPr>
        </p:nvGraphicFramePr>
        <p:xfrm>
          <a:off x="7043548" y="1954213"/>
          <a:ext cx="3240000" cy="432000"/>
        </p:xfrm>
        <a:graphic>
          <a:graphicData uri="http://schemas.openxmlformats.org/presentationml/2006/ole">
            <mc:AlternateContent xmlns:mc="http://schemas.openxmlformats.org/markup-compatibility/2006">
              <mc:Choice xmlns:v="urn:schemas-microsoft-com:vml" Requires="v">
                <p:oleObj name="Equation" r:id="rId10" imgW="1714320" imgH="228600" progId="Equation.DSMT4">
                  <p:embed/>
                </p:oleObj>
              </mc:Choice>
              <mc:Fallback>
                <p:oleObj name="Equation" r:id="rId10" imgW="1714320" imgH="228600" progId="Equation.DSMT4">
                  <p:embed/>
                  <p:pic>
                    <p:nvPicPr>
                      <p:cNvPr id="9" name="对象 8"/>
                      <p:cNvPicPr/>
                      <p:nvPr/>
                    </p:nvPicPr>
                    <p:blipFill>
                      <a:blip r:embed="rId11"/>
                      <a:stretch>
                        <a:fillRect/>
                      </a:stretch>
                    </p:blipFill>
                    <p:spPr>
                      <a:xfrm>
                        <a:off x="7043548" y="1954213"/>
                        <a:ext cx="3240000" cy="4320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568361145"/>
              </p:ext>
            </p:extLst>
          </p:nvPr>
        </p:nvGraphicFramePr>
        <p:xfrm>
          <a:off x="703743" y="2416870"/>
          <a:ext cx="2928000" cy="432000"/>
        </p:xfrm>
        <a:graphic>
          <a:graphicData uri="http://schemas.openxmlformats.org/presentationml/2006/ole">
            <mc:AlternateContent xmlns:mc="http://schemas.openxmlformats.org/markup-compatibility/2006">
              <mc:Choice xmlns:v="urn:schemas-microsoft-com:vml" Requires="v">
                <p:oleObj name="Equation" r:id="rId12" imgW="1549080" imgH="228600" progId="Equation.DSMT4">
                  <p:embed/>
                </p:oleObj>
              </mc:Choice>
              <mc:Fallback>
                <p:oleObj name="Equation" r:id="rId12" imgW="1549080" imgH="228600" progId="Equation.DSMT4">
                  <p:embed/>
                  <p:pic>
                    <p:nvPicPr>
                      <p:cNvPr id="10" name="对象 9"/>
                      <p:cNvPicPr/>
                      <p:nvPr/>
                    </p:nvPicPr>
                    <p:blipFill>
                      <a:blip r:embed="rId13"/>
                      <a:stretch>
                        <a:fillRect/>
                      </a:stretch>
                    </p:blipFill>
                    <p:spPr>
                      <a:xfrm>
                        <a:off x="703743" y="2416870"/>
                        <a:ext cx="2928000" cy="432000"/>
                      </a:xfrm>
                      <a:prstGeom prst="rect">
                        <a:avLst/>
                      </a:prstGeom>
                    </p:spPr>
                  </p:pic>
                </p:oleObj>
              </mc:Fallback>
            </mc:AlternateContent>
          </a:graphicData>
        </a:graphic>
      </p:graphicFrame>
    </p:spTree>
    <p:extLst>
      <p:ext uri="{BB962C8B-B14F-4D97-AF65-F5344CB8AC3E}">
        <p14:creationId xmlns:p14="http://schemas.microsoft.com/office/powerpoint/2010/main" val="357200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845609A-0129-4743-B695-D5060F84376F}"/>
              </a:ext>
            </a:extLst>
          </p:cNvPr>
          <p:cNvSpPr>
            <a:spLocks noGrp="1"/>
          </p:cNvSpPr>
          <p:nvPr>
            <p:ph idx="1"/>
          </p:nvPr>
        </p:nvSpPr>
        <p:spPr>
          <a:xfrm>
            <a:off x="423819" y="1079500"/>
            <a:ext cx="10803858" cy="5044399"/>
          </a:xfrm>
        </p:spPr>
        <p:txBody>
          <a:bodyPr/>
          <a:lstStyle/>
          <a:p>
            <a:r>
              <a:rPr lang="zh-CN" altLang="zh-CN" dirty="0"/>
              <a:t>属性</a:t>
            </a:r>
            <a:r>
              <a:rPr lang="en-US" altLang="zh-CN" dirty="0">
                <a:latin typeface="Times New Roman" pitchFamily="18" charset="0"/>
              </a:rPr>
              <a:t>humidity</a:t>
            </a:r>
            <a:r>
              <a:rPr lang="zh-CN" altLang="zh-CN" dirty="0"/>
              <a:t>的信息增益最高，所以选其作为划分属性。类似的，对每个分支</a:t>
            </a:r>
            <a:r>
              <a:rPr lang="zh-CN" altLang="en-US" dirty="0"/>
              <a:t>节点</a:t>
            </a:r>
            <a:r>
              <a:rPr lang="zh-CN" altLang="zh-CN" dirty="0"/>
              <a:t>进行</a:t>
            </a:r>
            <a:r>
              <a:rPr lang="zh-CN" altLang="zh-CN"/>
              <a:t>上述操作。</a:t>
            </a:r>
            <a:endParaRPr lang="zh-CN" altLang="zh-CN" dirty="0"/>
          </a:p>
          <a:p>
            <a:endParaRPr lang="zh-CN" altLang="en-US" dirty="0"/>
          </a:p>
        </p:txBody>
      </p:sp>
      <p:sp>
        <p:nvSpPr>
          <p:cNvPr id="3" name="标题 2">
            <a:extLst>
              <a:ext uri="{FF2B5EF4-FFF2-40B4-BE49-F238E27FC236}">
                <a16:creationId xmlns:a16="http://schemas.microsoft.com/office/drawing/2014/main" id="{11FE6653-CBD9-4677-9894-134307C04565}"/>
              </a:ext>
            </a:extLst>
          </p:cNvPr>
          <p:cNvSpPr>
            <a:spLocks noGrp="1"/>
          </p:cNvSpPr>
          <p:nvPr>
            <p:ph type="title"/>
          </p:nvPr>
        </p:nvSpPr>
        <p:spPr/>
        <p:txBody>
          <a:bodyPr/>
          <a:lstStyle/>
          <a:p>
            <a:r>
              <a:rPr lang="en-US" altLang="zh-CN" dirty="0">
                <a:latin typeface="Times New Roman" pitchFamily="18" charset="0"/>
              </a:rPr>
              <a:t>ID3</a:t>
            </a:r>
            <a:r>
              <a:rPr lang="zh-CN" altLang="zh-CN" dirty="0"/>
              <a:t>算法</a:t>
            </a:r>
            <a:endParaRPr lang="zh-CN" altLang="en-US" dirty="0">
              <a:solidFill>
                <a:schemeClr val="tx1"/>
              </a:solidFill>
            </a:endParaRPr>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8A28148C-816B-1B41-536F-181BEF5A19E4}"/>
              </a:ext>
            </a:extLst>
          </p:cNvPr>
          <p:cNvPicPr>
            <a:picLocks noChangeAspect="1"/>
          </p:cNvPicPr>
          <p:nvPr/>
        </p:nvPicPr>
        <p:blipFill>
          <a:blip r:embed="rId2"/>
          <a:stretch>
            <a:fillRect/>
          </a:stretch>
        </p:blipFill>
        <p:spPr>
          <a:xfrm>
            <a:off x="2552700" y="1701800"/>
            <a:ext cx="7086600" cy="4076700"/>
          </a:xfrm>
          <a:prstGeom prst="rect">
            <a:avLst/>
          </a:prstGeom>
        </p:spPr>
      </p:pic>
    </p:spTree>
    <p:extLst>
      <p:ext uri="{BB962C8B-B14F-4D97-AF65-F5344CB8AC3E}">
        <p14:creationId xmlns:p14="http://schemas.microsoft.com/office/powerpoint/2010/main" val="2222666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845609A-0129-4743-B695-D5060F84376F}"/>
              </a:ext>
            </a:extLst>
          </p:cNvPr>
          <p:cNvSpPr>
            <a:spLocks noGrp="1"/>
          </p:cNvSpPr>
          <p:nvPr>
            <p:ph idx="1"/>
          </p:nvPr>
        </p:nvSpPr>
        <p:spPr>
          <a:xfrm>
            <a:off x="423819" y="1079500"/>
            <a:ext cx="10803858" cy="5044399"/>
          </a:xfrm>
        </p:spPr>
        <p:txBody>
          <a:bodyPr/>
          <a:lstStyle/>
          <a:p>
            <a:r>
              <a:rPr lang="zh-CN" altLang="zh-CN" dirty="0"/>
              <a:t>属性</a:t>
            </a:r>
            <a:r>
              <a:rPr lang="en-US" altLang="zh-CN" dirty="0">
                <a:latin typeface="Times New Roman" pitchFamily="18" charset="0"/>
              </a:rPr>
              <a:t>humidity</a:t>
            </a:r>
            <a:r>
              <a:rPr lang="zh-CN" altLang="zh-CN" dirty="0"/>
              <a:t>的信息增益最高，所以选其作为划分属性。类似的，对每个分支</a:t>
            </a:r>
            <a:r>
              <a:rPr lang="zh-CN" altLang="en-US" dirty="0"/>
              <a:t>节点</a:t>
            </a:r>
            <a:r>
              <a:rPr lang="zh-CN" altLang="zh-CN" dirty="0"/>
              <a:t>进行上述操作，最终得到的决策树如</a:t>
            </a:r>
            <a:r>
              <a:rPr lang="zh-CN" altLang="en-US" dirty="0"/>
              <a:t>下图</a:t>
            </a:r>
            <a:r>
              <a:rPr lang="zh-CN" altLang="zh-CN" dirty="0"/>
              <a:t>所示。</a:t>
            </a:r>
          </a:p>
          <a:p>
            <a:endParaRPr lang="zh-CN" altLang="en-US" dirty="0"/>
          </a:p>
        </p:txBody>
      </p:sp>
      <p:sp>
        <p:nvSpPr>
          <p:cNvPr id="3" name="标题 2">
            <a:extLst>
              <a:ext uri="{FF2B5EF4-FFF2-40B4-BE49-F238E27FC236}">
                <a16:creationId xmlns:a16="http://schemas.microsoft.com/office/drawing/2014/main" id="{11FE6653-CBD9-4677-9894-134307C04565}"/>
              </a:ext>
            </a:extLst>
          </p:cNvPr>
          <p:cNvSpPr>
            <a:spLocks noGrp="1"/>
          </p:cNvSpPr>
          <p:nvPr>
            <p:ph type="title"/>
          </p:nvPr>
        </p:nvSpPr>
        <p:spPr/>
        <p:txBody>
          <a:bodyPr/>
          <a:lstStyle/>
          <a:p>
            <a:r>
              <a:rPr lang="en-US" altLang="zh-CN" dirty="0">
                <a:latin typeface="Times New Roman" pitchFamily="18" charset="0"/>
              </a:rPr>
              <a:t>ID3</a:t>
            </a:r>
            <a:r>
              <a:rPr lang="zh-CN" altLang="zh-CN" dirty="0"/>
              <a:t>算法</a:t>
            </a:r>
            <a:endParaRPr lang="zh-CN" altLang="en-US" dirty="0">
              <a:solidFill>
                <a:schemeClr val="tx1"/>
              </a:solidFill>
            </a:endParaRPr>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F5E0FF70-9F3C-69F7-5F6A-AB6D6EF857D9}"/>
              </a:ext>
            </a:extLst>
          </p:cNvPr>
          <p:cNvPicPr>
            <a:picLocks noChangeAspect="1"/>
          </p:cNvPicPr>
          <p:nvPr/>
        </p:nvPicPr>
        <p:blipFill>
          <a:blip r:embed="rId2"/>
          <a:stretch>
            <a:fillRect/>
          </a:stretch>
        </p:blipFill>
        <p:spPr>
          <a:xfrm>
            <a:off x="4023815" y="1934545"/>
            <a:ext cx="6588272" cy="3843955"/>
          </a:xfrm>
          <a:prstGeom prst="rect">
            <a:avLst/>
          </a:prstGeom>
        </p:spPr>
      </p:pic>
    </p:spTree>
    <p:extLst>
      <p:ext uri="{BB962C8B-B14F-4D97-AF65-F5344CB8AC3E}">
        <p14:creationId xmlns:p14="http://schemas.microsoft.com/office/powerpoint/2010/main" val="2547547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a:xfrm>
            <a:off x="1900381" y="-266278"/>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p>
        </p:txBody>
      </p:sp>
      <p:sp>
        <p:nvSpPr>
          <p:cNvPr id="3" name="内容占位符 2"/>
          <p:cNvSpPr>
            <a:spLocks noGrp="1"/>
          </p:cNvSpPr>
          <p:nvPr>
            <p:ph idx="1"/>
          </p:nvPr>
        </p:nvSpPr>
        <p:spPr>
          <a:xfrm>
            <a:off x="838200" y="1562893"/>
            <a:ext cx="10515600" cy="4351338"/>
          </a:xfrm>
        </p:spPr>
        <p:txBody>
          <a:bodyPr>
            <a:normAutofit/>
          </a:bodyPr>
          <a:lstStyle/>
          <a:p>
            <a:r>
              <a:rPr lang="en-US" altLang="zh-CN" sz="2200" dirty="0"/>
              <a:t>1 </a:t>
            </a:r>
            <a:r>
              <a:rPr lang="zh-CN" altLang="en-US" sz="2200" dirty="0"/>
              <a:t>决定分类属性；</a:t>
            </a:r>
          </a:p>
          <a:p>
            <a:r>
              <a:rPr lang="en-US" altLang="zh-CN" sz="2200" dirty="0"/>
              <a:t>2 </a:t>
            </a:r>
            <a:r>
              <a:rPr lang="zh-CN" altLang="en-US" sz="2200" dirty="0"/>
              <a:t>对目前的数据表，建立一个节点</a:t>
            </a:r>
            <a:r>
              <a:rPr lang="en-US" altLang="zh-CN" sz="2200" dirty="0"/>
              <a:t>N</a:t>
            </a:r>
          </a:p>
          <a:p>
            <a:r>
              <a:rPr lang="en-US" altLang="zh-CN" sz="2200" dirty="0"/>
              <a:t>3 </a:t>
            </a:r>
            <a:r>
              <a:rPr lang="zh-CN" altLang="en-US" sz="2200"/>
              <a:t>如果数据表中</a:t>
            </a:r>
            <a:r>
              <a:rPr lang="zh-CN" altLang="en-US" sz="2200" dirty="0"/>
              <a:t>的数据都属于同一个类，</a:t>
            </a:r>
            <a:r>
              <a:rPr lang="en-US" altLang="zh-CN" sz="2200" dirty="0"/>
              <a:t>N</a:t>
            </a:r>
            <a:r>
              <a:rPr lang="zh-CN" altLang="en-US" sz="2200" dirty="0"/>
              <a:t>就是树叶，在树叶上标出所属的类</a:t>
            </a:r>
          </a:p>
          <a:p>
            <a:r>
              <a:rPr lang="en-US" altLang="zh-CN" sz="2200" dirty="0"/>
              <a:t>4 </a:t>
            </a:r>
            <a:r>
              <a:rPr lang="zh-CN" altLang="en-US" sz="2200" dirty="0"/>
              <a:t>如果数据表中没有其他属性可以考虑，则</a:t>
            </a:r>
            <a:r>
              <a:rPr lang="en-US" altLang="zh-CN" sz="2200" dirty="0"/>
              <a:t>N</a:t>
            </a:r>
            <a:r>
              <a:rPr lang="zh-CN" altLang="en-US" sz="2200" dirty="0"/>
              <a:t>也是树叶，按照少数服从多数的原则在树叶上标出所属类别</a:t>
            </a:r>
          </a:p>
          <a:p>
            <a:r>
              <a:rPr lang="en-US" altLang="zh-CN" sz="2200" dirty="0"/>
              <a:t>5 </a:t>
            </a:r>
            <a:r>
              <a:rPr lang="zh-CN" altLang="en-US" sz="2200" dirty="0"/>
              <a:t>否则</a:t>
            </a:r>
            <a:r>
              <a:rPr lang="zh-CN" altLang="en-US" sz="2200"/>
              <a:t>，根据信息增益值</a:t>
            </a:r>
            <a:r>
              <a:rPr lang="zh-CN" altLang="en-US" sz="2200" dirty="0"/>
              <a:t>选出一个最佳属性作为节点</a:t>
            </a:r>
            <a:r>
              <a:rPr lang="en-US" altLang="zh-CN" sz="2200" dirty="0"/>
              <a:t>N</a:t>
            </a:r>
            <a:r>
              <a:rPr lang="zh-CN" altLang="en-US" sz="2200" dirty="0"/>
              <a:t>的测试属性</a:t>
            </a:r>
          </a:p>
          <a:p>
            <a:r>
              <a:rPr lang="en-US" altLang="zh-CN" sz="2200" dirty="0"/>
              <a:t>6 </a:t>
            </a:r>
            <a:r>
              <a:rPr lang="zh-CN" altLang="en-US" sz="2200" dirty="0"/>
              <a:t>节点属性选定后，对于该属性中的每个值：</a:t>
            </a:r>
            <a:endParaRPr lang="en-US" altLang="zh-CN" sz="2200" dirty="0"/>
          </a:p>
          <a:p>
            <a:pPr lvl="1"/>
            <a:r>
              <a:rPr lang="zh-CN" altLang="en-US" sz="2200" dirty="0"/>
              <a:t>从</a:t>
            </a:r>
            <a:r>
              <a:rPr lang="en-US" altLang="zh-CN" sz="2200" dirty="0"/>
              <a:t>N</a:t>
            </a:r>
            <a:r>
              <a:rPr lang="zh-CN" altLang="en-US" sz="2200" dirty="0"/>
              <a:t>生成一个分支，并将数据表中与该分支有关的数据收集形成分支节点的数据表，在表中删除节点属性那</a:t>
            </a:r>
            <a:r>
              <a:rPr lang="zh-CN" altLang="en-US" sz="2200"/>
              <a:t>一栏。如果</a:t>
            </a:r>
            <a:r>
              <a:rPr lang="zh-CN" altLang="en-US" sz="2200" dirty="0"/>
              <a:t>分支数据表非空，则运用以上算法从该节点建立子树。</a:t>
            </a:r>
          </a:p>
          <a:p>
            <a:endParaRPr lang="zh-CN" altLang="en-US" sz="2200" dirty="0"/>
          </a:p>
        </p:txBody>
      </p:sp>
      <p:sp>
        <p:nvSpPr>
          <p:cNvPr id="4" name="标题 1"/>
          <p:cNvSpPr txBox="1"/>
          <p:nvPr/>
        </p:nvSpPr>
        <p:spPr>
          <a:xfrm>
            <a:off x="369277" y="419893"/>
            <a:ext cx="10515600" cy="13255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a:t>
            </a:r>
            <a:r>
              <a:rPr lang="en-US" altLang="zh-CN" dirty="0"/>
              <a:t>ID3</a:t>
            </a:r>
            <a:r>
              <a:rPr lang="zh-CN" altLang="en-US" dirty="0"/>
              <a:t>算法</a:t>
            </a:r>
            <a:r>
              <a:rPr lang="en-US" altLang="zh-CN" dirty="0"/>
              <a:t>-</a:t>
            </a:r>
            <a:r>
              <a:rPr lang="zh-CN" altLang="en-US" dirty="0"/>
              <a:t>流程</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7" name="Text Box 7"/>
          <p:cNvSpPr txBox="1">
            <a:spLocks noChangeArrowheads="1"/>
          </p:cNvSpPr>
          <p:nvPr/>
        </p:nvSpPr>
        <p:spPr bwMode="auto">
          <a:xfrm>
            <a:off x="-1044624" y="4077072"/>
            <a:ext cx="607859" cy="369332"/>
          </a:xfrm>
          <a:prstGeom prst="rect">
            <a:avLst/>
          </a:prstGeom>
          <a:noFill/>
          <a:ln>
            <a:noFill/>
          </a:ln>
          <a:effectLst/>
        </p:spPr>
        <p:txBody>
          <a:bodyPr wrap="none">
            <a:spAutoFit/>
          </a:bodyPr>
          <a:lstStyle/>
          <a:p>
            <a:r>
              <a:rPr lang="en-US" altLang="zh-CN" dirty="0"/>
              <a:t>        </a:t>
            </a:r>
            <a:endParaRPr lang="zh-CN" altLang="en-US" dirty="0"/>
          </a:p>
        </p:txBody>
      </p:sp>
      <p:sp>
        <p:nvSpPr>
          <p:cNvPr id="3" name="内容占位符 2"/>
          <p:cNvSpPr>
            <a:spLocks noGrp="1"/>
          </p:cNvSpPr>
          <p:nvPr>
            <p:ph idx="1"/>
          </p:nvPr>
        </p:nvSpPr>
        <p:spPr>
          <a:xfrm>
            <a:off x="828675" y="1346199"/>
            <a:ext cx="10363199" cy="4839816"/>
          </a:xfrm>
        </p:spPr>
        <p:txBody>
          <a:bodyPr/>
          <a:lstStyle/>
          <a:p>
            <a:r>
              <a:rPr lang="zh-CN" altLang="en-US" sz="3200" dirty="0"/>
              <a:t>决策树是一种典型的分类方法</a:t>
            </a:r>
            <a:endParaRPr lang="en-US" altLang="zh-CN" sz="3200" dirty="0"/>
          </a:p>
          <a:p>
            <a:pPr lvl="1"/>
            <a:r>
              <a:rPr lang="zh-CN" altLang="en-US" sz="2800" dirty="0"/>
              <a:t>首先对数据进行处理，利用归纳算法生成可读的规则和决策树，</a:t>
            </a:r>
            <a:endParaRPr lang="en-US" altLang="zh-CN" sz="2800" dirty="0"/>
          </a:p>
          <a:p>
            <a:pPr lvl="1"/>
            <a:r>
              <a:rPr lang="zh-CN" altLang="en-US" sz="2800" dirty="0"/>
              <a:t>然后使用决策对新数据进行分析。</a:t>
            </a:r>
            <a:endParaRPr lang="en-US" altLang="zh-CN" sz="2800" dirty="0"/>
          </a:p>
          <a:p>
            <a:r>
              <a:rPr lang="zh-CN" altLang="en-US" sz="3200" dirty="0"/>
              <a:t>本质上决策树是通过一系列规则对数据进行分类的过程。</a:t>
            </a:r>
          </a:p>
          <a:p>
            <a:endParaRPr lang="zh-CN" altLang="en-US" dirty="0"/>
          </a:p>
        </p:txBody>
      </p:sp>
      <p:sp>
        <p:nvSpPr>
          <p:cNvPr id="5" name="标题 1"/>
          <p:cNvSpPr txBox="1"/>
          <p:nvPr/>
        </p:nvSpPr>
        <p:spPr>
          <a:xfrm>
            <a:off x="245452" y="306386"/>
            <a:ext cx="10515600" cy="856457"/>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2018750" y="303733"/>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solidFill>
                <a:srgbClr val="C00000"/>
              </a:solidFill>
            </a:endParaRPr>
          </a:p>
        </p:txBody>
      </p:sp>
      <p:sp>
        <p:nvSpPr>
          <p:cNvPr id="3" name="内容占位符 2"/>
          <p:cNvSpPr>
            <a:spLocks noGrp="1"/>
          </p:cNvSpPr>
          <p:nvPr>
            <p:ph idx="1"/>
          </p:nvPr>
        </p:nvSpPr>
        <p:spPr>
          <a:xfrm>
            <a:off x="838200" y="2488406"/>
            <a:ext cx="10515600" cy="4351338"/>
          </a:xfrm>
        </p:spPr>
        <p:txBody>
          <a:bodyPr>
            <a:normAutofit/>
          </a:bodyPr>
          <a:lstStyle/>
          <a:p>
            <a:r>
              <a:rPr lang="en-US" altLang="zh-CN" sz="2800" dirty="0"/>
              <a:t>ID3</a:t>
            </a:r>
            <a:r>
              <a:rPr lang="zh-CN" altLang="en-US" sz="2800" dirty="0"/>
              <a:t>算法的基本思想是，以信息熵为度量，用于决策树节点的属性选择，每次优先选取信息量最多的属性，亦即能使熵值变为最小的属性，以构造一颗熵值下降最快的决策树，到叶子节点处的熵值为</a:t>
            </a:r>
            <a:r>
              <a:rPr lang="en-US" altLang="zh-CN" sz="2800" dirty="0"/>
              <a:t>0</a:t>
            </a:r>
            <a:r>
              <a:rPr lang="zh-CN" altLang="en-US" sz="2800" dirty="0"/>
              <a:t>。此时，每个叶子节点对应的实例集中的实例属于同一类。</a:t>
            </a:r>
          </a:p>
          <a:p>
            <a:endParaRPr lang="zh-CN" altLang="en-US" dirty="0"/>
          </a:p>
        </p:txBody>
      </p:sp>
      <p:sp>
        <p:nvSpPr>
          <p:cNvPr id="4" name="标题 1"/>
          <p:cNvSpPr txBox="1"/>
          <p:nvPr/>
        </p:nvSpPr>
        <p:spPr>
          <a:xfrm>
            <a:off x="369277" y="1162843"/>
            <a:ext cx="10515600" cy="13255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a:t>
            </a:r>
            <a:r>
              <a:rPr lang="en-US" altLang="zh-CN" dirty="0"/>
              <a:t>ID3</a:t>
            </a:r>
            <a:r>
              <a:rPr lang="zh-CN" altLang="en-US" dirty="0"/>
              <a:t>算法</a:t>
            </a:r>
            <a:r>
              <a:rPr lang="en-US" altLang="zh-CN" dirty="0"/>
              <a:t>-</a:t>
            </a:r>
            <a:r>
              <a:rPr lang="zh-CN" altLang="en-US" dirty="0"/>
              <a:t>小结</a:t>
            </a:r>
            <a:endParaRPr lang="zh-CN" altLang="en-US" dirty="0">
              <a:solidFill>
                <a:srgbClr val="C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2018750" y="303733"/>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solidFill>
                <a:srgbClr val="C00000"/>
              </a:solidFill>
            </a:endParaRPr>
          </a:p>
        </p:txBody>
      </p:sp>
      <p:sp>
        <p:nvSpPr>
          <p:cNvPr id="3" name="内容占位符 2"/>
          <p:cNvSpPr>
            <a:spLocks noGrp="1"/>
          </p:cNvSpPr>
          <p:nvPr>
            <p:ph idx="1"/>
          </p:nvPr>
        </p:nvSpPr>
        <p:spPr>
          <a:xfrm>
            <a:off x="838200" y="1114685"/>
            <a:ext cx="10515600" cy="942454"/>
          </a:xfrm>
        </p:spPr>
        <p:txBody>
          <a:bodyPr>
            <a:normAutofit/>
          </a:bodyPr>
          <a:lstStyle/>
          <a:p>
            <a:pPr marL="0" indent="0">
              <a:buNone/>
            </a:pPr>
            <a:r>
              <a:rPr lang="en-US" altLang="zh-CN" sz="2800"/>
              <a:t>ID3</a:t>
            </a:r>
            <a:r>
              <a:rPr lang="zh-CN" altLang="en-US" sz="2800"/>
              <a:t>算法</a:t>
            </a:r>
            <a:r>
              <a:rPr lang="zh-CN" altLang="en-US" sz="2800" dirty="0"/>
              <a:t>比较适合处理离散数值的属性。实际应用中属性是连续的或者离散的情况都比较常见。</a:t>
            </a:r>
          </a:p>
          <a:p>
            <a:endParaRPr lang="zh-CN" altLang="en-US" sz="2800" dirty="0"/>
          </a:p>
          <a:p>
            <a:endParaRPr lang="zh-CN" altLang="en-US" dirty="0"/>
          </a:p>
        </p:txBody>
      </p:sp>
      <p:sp>
        <p:nvSpPr>
          <p:cNvPr id="4" name="标题 1"/>
          <p:cNvSpPr txBox="1"/>
          <p:nvPr/>
        </p:nvSpPr>
        <p:spPr>
          <a:xfrm>
            <a:off x="169252" y="85464"/>
            <a:ext cx="10515600" cy="1029221"/>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决策树面临的问题</a:t>
            </a:r>
            <a:endParaRPr lang="zh-CN" altLang="en-US" dirty="0">
              <a:solidFill>
                <a:srgbClr val="C00000"/>
              </a:solidFill>
            </a:endParaRPr>
          </a:p>
        </p:txBody>
      </p:sp>
      <p:sp>
        <p:nvSpPr>
          <p:cNvPr id="5" name="文本框 4">
            <a:extLst>
              <a:ext uri="{FF2B5EF4-FFF2-40B4-BE49-F238E27FC236}">
                <a16:creationId xmlns:a16="http://schemas.microsoft.com/office/drawing/2014/main" id="{2EF7AE7A-329A-52C1-0A53-64A40FEBA9E6}"/>
              </a:ext>
            </a:extLst>
          </p:cNvPr>
          <p:cNvSpPr txBox="1"/>
          <p:nvPr/>
        </p:nvSpPr>
        <p:spPr>
          <a:xfrm>
            <a:off x="838200" y="2274838"/>
            <a:ext cx="10820399" cy="1938992"/>
          </a:xfrm>
          <a:prstGeom prst="rect">
            <a:avLst/>
          </a:prstGeom>
          <a:noFill/>
        </p:spPr>
        <p:txBody>
          <a:bodyPr wrap="square">
            <a:spAutoFit/>
          </a:bodyPr>
          <a:lstStyle/>
          <a:p>
            <a:r>
              <a:rPr lang="zh-CN" altLang="en-US" sz="2400"/>
              <a:t>离散型属性的值是有限的，比如属性天气的值只有三个：晴天、下雨、阴天，可以一一枚举。</a:t>
            </a:r>
          </a:p>
          <a:p>
            <a:r>
              <a:rPr lang="zh-CN" altLang="en-US" sz="2400"/>
              <a:t>而连续性属性的值不再有限，比如工资，有可能是6000，也有可能是6500，还有7000等等。如果将连续性属性的每一个值，当成单独的值来看待，就会生成下面这样的决策树。</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2018750" y="303733"/>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solidFill>
                <a:srgbClr val="C00000"/>
              </a:solidFill>
            </a:endParaRPr>
          </a:p>
        </p:txBody>
      </p:sp>
      <p:sp>
        <p:nvSpPr>
          <p:cNvPr id="4" name="标题 1"/>
          <p:cNvSpPr txBox="1"/>
          <p:nvPr/>
        </p:nvSpPr>
        <p:spPr>
          <a:xfrm>
            <a:off x="169252" y="85464"/>
            <a:ext cx="10515600" cy="1029221"/>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决策树面临的问题</a:t>
            </a:r>
            <a:endParaRPr lang="zh-CN" altLang="en-US" dirty="0">
              <a:solidFill>
                <a:srgbClr val="C00000"/>
              </a:solidFill>
            </a:endParaRPr>
          </a:p>
        </p:txBody>
      </p:sp>
      <p:pic>
        <p:nvPicPr>
          <p:cNvPr id="1026" name="Picture 2">
            <a:extLst>
              <a:ext uri="{FF2B5EF4-FFF2-40B4-BE49-F238E27FC236}">
                <a16:creationId xmlns:a16="http://schemas.microsoft.com/office/drawing/2014/main" id="{87ECBB01-DCAA-768B-8CC2-11553BB1B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0863" y="937507"/>
            <a:ext cx="7269162" cy="498298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700217C4-3278-2C5D-9D0B-2342FFFCD543}"/>
              </a:ext>
            </a:extLst>
          </p:cNvPr>
          <p:cNvSpPr txBox="1"/>
          <p:nvPr/>
        </p:nvSpPr>
        <p:spPr>
          <a:xfrm>
            <a:off x="807488" y="1576903"/>
            <a:ext cx="4059787" cy="3108543"/>
          </a:xfrm>
          <a:prstGeom prst="rect">
            <a:avLst/>
          </a:prstGeom>
          <a:noFill/>
        </p:spPr>
        <p:txBody>
          <a:bodyPr wrap="square">
            <a:spAutoFit/>
          </a:bodyPr>
          <a:lstStyle/>
          <a:p>
            <a:r>
              <a:rPr lang="zh-CN" altLang="en-US" sz="2800"/>
              <a:t>这个决策树对于我们判断问题来说，没有任何用处。我们需要得到的是，工资小于6000，大于6000小于10000这样的分类，而不需要每一个工资值的分类。</a:t>
            </a:r>
          </a:p>
        </p:txBody>
      </p:sp>
    </p:spTree>
    <p:extLst>
      <p:ext uri="{BB962C8B-B14F-4D97-AF65-F5344CB8AC3E}">
        <p14:creationId xmlns:p14="http://schemas.microsoft.com/office/powerpoint/2010/main" val="2283775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2018750" y="303733"/>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solidFill>
                <a:srgbClr val="C00000"/>
              </a:solidFill>
            </a:endParaRPr>
          </a:p>
        </p:txBody>
      </p:sp>
      <p:sp>
        <p:nvSpPr>
          <p:cNvPr id="3" name="内容占位符 2"/>
          <p:cNvSpPr>
            <a:spLocks noGrp="1"/>
          </p:cNvSpPr>
          <p:nvPr>
            <p:ph idx="1"/>
          </p:nvPr>
        </p:nvSpPr>
        <p:spPr>
          <a:xfrm>
            <a:off x="838200" y="1629295"/>
            <a:ext cx="10515600" cy="2723629"/>
          </a:xfrm>
        </p:spPr>
        <p:txBody>
          <a:bodyPr>
            <a:normAutofit/>
          </a:bodyPr>
          <a:lstStyle/>
          <a:p>
            <a:pPr marL="0" indent="0">
              <a:buNone/>
            </a:pPr>
            <a:r>
              <a:rPr lang="en-US" altLang="zh-CN" sz="2800"/>
              <a:t>C4.5</a:t>
            </a:r>
            <a:r>
              <a:rPr lang="zh-CN" altLang="en-US" sz="2800"/>
              <a:t>算法：</a:t>
            </a:r>
            <a:endParaRPr lang="en-US" altLang="zh-CN" sz="2800"/>
          </a:p>
          <a:p>
            <a:pPr marL="0" indent="0">
              <a:buNone/>
            </a:pPr>
            <a:r>
              <a:rPr lang="zh-CN" altLang="en-US" sz="2800"/>
              <a:t>在</a:t>
            </a:r>
            <a:r>
              <a:rPr lang="zh-CN" altLang="en-US" sz="2800" dirty="0"/>
              <a:t>应用连续属性值时，在一个树结点可以将属性</a:t>
            </a:r>
            <a:r>
              <a:rPr lang="en-US" altLang="zh-CN" sz="2800" dirty="0"/>
              <a:t>Ai</a:t>
            </a:r>
            <a:r>
              <a:rPr lang="zh-CN" altLang="en-US" sz="2800" dirty="0"/>
              <a:t>的值划分为几个区间。然后信息增益的计算就可以采用和离散值处理一样的方法。原则上可以将</a:t>
            </a:r>
            <a:r>
              <a:rPr lang="en-US" altLang="zh-CN" sz="2800" dirty="0"/>
              <a:t>Ai</a:t>
            </a:r>
            <a:r>
              <a:rPr lang="zh-CN" altLang="en-US" sz="2800" dirty="0"/>
              <a:t>的属性划分为任意数目的空间。</a:t>
            </a:r>
            <a:r>
              <a:rPr lang="en-US" altLang="zh-CN" sz="2800" dirty="0"/>
              <a:t>C4.5</a:t>
            </a:r>
            <a:r>
              <a:rPr lang="zh-CN" altLang="en-US" sz="2800" dirty="0"/>
              <a:t>中采用的是二元分割（</a:t>
            </a:r>
            <a:r>
              <a:rPr lang="en-US" altLang="zh-CN" sz="2800" dirty="0"/>
              <a:t>Binary Split</a:t>
            </a:r>
            <a:r>
              <a:rPr lang="zh-CN" altLang="en-US" sz="2800" dirty="0"/>
              <a:t>）。需要找出一个合适的分割阈值。</a:t>
            </a:r>
          </a:p>
          <a:p>
            <a:endParaRPr lang="zh-CN" altLang="en-US" dirty="0"/>
          </a:p>
        </p:txBody>
      </p:sp>
      <p:sp>
        <p:nvSpPr>
          <p:cNvPr id="4" name="标题 1"/>
          <p:cNvSpPr txBox="1"/>
          <p:nvPr/>
        </p:nvSpPr>
        <p:spPr>
          <a:xfrm>
            <a:off x="264502" y="303733"/>
            <a:ext cx="10515600" cy="13255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决策树面临的问题</a:t>
            </a:r>
            <a:endParaRPr lang="zh-CN" altLang="en-US" dirty="0">
              <a:solidFill>
                <a:srgbClr val="C00000"/>
              </a:solidFill>
            </a:endParaRPr>
          </a:p>
        </p:txBody>
      </p:sp>
    </p:spTree>
    <p:extLst>
      <p:ext uri="{BB962C8B-B14F-4D97-AF65-F5344CB8AC3E}">
        <p14:creationId xmlns:p14="http://schemas.microsoft.com/office/powerpoint/2010/main" val="3583705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2018750" y="303733"/>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solidFill>
                <a:srgbClr val="C00000"/>
              </a:solidFill>
            </a:endParaRPr>
          </a:p>
        </p:txBody>
      </p:sp>
      <p:sp>
        <p:nvSpPr>
          <p:cNvPr id="3" name="内容占位符 2"/>
          <p:cNvSpPr>
            <a:spLocks noGrp="1"/>
          </p:cNvSpPr>
          <p:nvPr>
            <p:ph idx="1"/>
          </p:nvPr>
        </p:nvSpPr>
        <p:spPr>
          <a:xfrm>
            <a:off x="838200" y="1629296"/>
            <a:ext cx="3324225" cy="1952104"/>
          </a:xfrm>
        </p:spPr>
        <p:txBody>
          <a:bodyPr>
            <a:normAutofit/>
          </a:bodyPr>
          <a:lstStyle/>
          <a:p>
            <a:pPr marL="0" indent="0">
              <a:buNone/>
            </a:pPr>
            <a:r>
              <a:rPr lang="en-US" altLang="zh-CN" sz="2800"/>
              <a:t>C4.5</a:t>
            </a:r>
            <a:r>
              <a:rPr lang="zh-CN" altLang="en-US" sz="2800"/>
              <a:t>中采用的是二元分割（</a:t>
            </a:r>
            <a:r>
              <a:rPr lang="en-US" altLang="zh-CN" sz="2800"/>
              <a:t>Binary Split</a:t>
            </a:r>
            <a:r>
              <a:rPr lang="zh-CN" altLang="en-US" sz="2800"/>
              <a:t>）。</a:t>
            </a:r>
            <a:endParaRPr lang="zh-CN" altLang="en-US" dirty="0"/>
          </a:p>
        </p:txBody>
      </p:sp>
      <p:sp>
        <p:nvSpPr>
          <p:cNvPr id="4" name="标题 1"/>
          <p:cNvSpPr txBox="1"/>
          <p:nvPr/>
        </p:nvSpPr>
        <p:spPr>
          <a:xfrm>
            <a:off x="264502" y="303733"/>
            <a:ext cx="10515600" cy="13255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决策树面临的问题</a:t>
            </a:r>
            <a:endParaRPr lang="zh-CN" altLang="en-US" dirty="0">
              <a:solidFill>
                <a:srgbClr val="C00000"/>
              </a:solidFill>
            </a:endParaRPr>
          </a:p>
        </p:txBody>
      </p:sp>
      <p:pic>
        <p:nvPicPr>
          <p:cNvPr id="2052" name="Picture 4">
            <a:extLst>
              <a:ext uri="{FF2B5EF4-FFF2-40B4-BE49-F238E27FC236}">
                <a16:creationId xmlns:a16="http://schemas.microsoft.com/office/drawing/2014/main" id="{F8D93A26-9AD6-F93A-3276-5BC358F69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5187" y="1313382"/>
            <a:ext cx="6996111" cy="469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583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2018750" y="303733"/>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solidFill>
                <a:srgbClr val="C00000"/>
              </a:solidFill>
            </a:endParaRPr>
          </a:p>
        </p:txBody>
      </p:sp>
      <p:sp>
        <p:nvSpPr>
          <p:cNvPr id="3" name="内容占位符 2"/>
          <p:cNvSpPr>
            <a:spLocks noGrp="1"/>
          </p:cNvSpPr>
          <p:nvPr>
            <p:ph idx="1"/>
          </p:nvPr>
        </p:nvSpPr>
        <p:spPr>
          <a:xfrm>
            <a:off x="838200" y="1629296"/>
            <a:ext cx="3324225" cy="1952104"/>
          </a:xfrm>
        </p:spPr>
        <p:txBody>
          <a:bodyPr>
            <a:normAutofit/>
          </a:bodyPr>
          <a:lstStyle/>
          <a:p>
            <a:pPr marL="0" indent="0">
              <a:buNone/>
            </a:pPr>
            <a:r>
              <a:rPr lang="en-US" altLang="zh-CN" sz="2800"/>
              <a:t>C4.5</a:t>
            </a:r>
            <a:r>
              <a:rPr lang="zh-CN" altLang="en-US" sz="2800"/>
              <a:t>中采用的是二元分割（</a:t>
            </a:r>
            <a:r>
              <a:rPr lang="en-US" altLang="zh-CN" sz="2800"/>
              <a:t>Binary Split</a:t>
            </a:r>
            <a:r>
              <a:rPr lang="zh-CN" altLang="en-US" sz="2800"/>
              <a:t>）。</a:t>
            </a:r>
            <a:endParaRPr lang="zh-CN" altLang="en-US" dirty="0"/>
          </a:p>
        </p:txBody>
      </p:sp>
      <p:sp>
        <p:nvSpPr>
          <p:cNvPr id="4" name="标题 1"/>
          <p:cNvSpPr txBox="1"/>
          <p:nvPr/>
        </p:nvSpPr>
        <p:spPr>
          <a:xfrm>
            <a:off x="264502" y="303733"/>
            <a:ext cx="10515600" cy="13255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决策树面临的问题</a:t>
            </a:r>
            <a:endParaRPr lang="zh-CN" altLang="en-US" dirty="0">
              <a:solidFill>
                <a:srgbClr val="C00000"/>
              </a:solidFill>
            </a:endParaRPr>
          </a:p>
        </p:txBody>
      </p:sp>
      <p:pic>
        <p:nvPicPr>
          <p:cNvPr id="2052" name="Picture 4">
            <a:extLst>
              <a:ext uri="{FF2B5EF4-FFF2-40B4-BE49-F238E27FC236}">
                <a16:creationId xmlns:a16="http://schemas.microsoft.com/office/drawing/2014/main" id="{F8D93A26-9AD6-F93A-3276-5BC358F69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5187" y="1313382"/>
            <a:ext cx="6996111" cy="469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306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2018750" y="303733"/>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solidFill>
                <a:srgbClr val="C00000"/>
              </a:solidFill>
            </a:endParaRPr>
          </a:p>
        </p:txBody>
      </p:sp>
      <p:sp>
        <p:nvSpPr>
          <p:cNvPr id="3" name="内容占位符 2"/>
          <p:cNvSpPr>
            <a:spLocks noGrp="1"/>
          </p:cNvSpPr>
          <p:nvPr>
            <p:ph idx="1"/>
          </p:nvPr>
        </p:nvSpPr>
        <p:spPr>
          <a:xfrm>
            <a:off x="838200" y="1629296"/>
            <a:ext cx="3324225" cy="1143000"/>
          </a:xfrm>
        </p:spPr>
        <p:txBody>
          <a:bodyPr>
            <a:normAutofit/>
          </a:bodyPr>
          <a:lstStyle/>
          <a:p>
            <a:pPr marL="0" indent="0">
              <a:buNone/>
            </a:pPr>
            <a:r>
              <a:rPr lang="en-US" altLang="zh-CN" sz="2800"/>
              <a:t>C4.5</a:t>
            </a:r>
            <a:r>
              <a:rPr lang="zh-CN" altLang="en-US" sz="2800"/>
              <a:t>中采用的是二元分割（</a:t>
            </a:r>
            <a:r>
              <a:rPr lang="en-US" altLang="zh-CN" sz="2800"/>
              <a:t>Binary Split</a:t>
            </a:r>
            <a:r>
              <a:rPr lang="zh-CN" altLang="en-US" sz="2800"/>
              <a:t>）。</a:t>
            </a:r>
            <a:endParaRPr lang="zh-CN" altLang="en-US" dirty="0"/>
          </a:p>
        </p:txBody>
      </p:sp>
      <p:sp>
        <p:nvSpPr>
          <p:cNvPr id="4" name="标题 1"/>
          <p:cNvSpPr txBox="1"/>
          <p:nvPr/>
        </p:nvSpPr>
        <p:spPr>
          <a:xfrm>
            <a:off x="264502" y="303733"/>
            <a:ext cx="10515600" cy="13255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决策树面临的问题</a:t>
            </a:r>
            <a:endParaRPr lang="zh-CN" altLang="en-US" dirty="0">
              <a:solidFill>
                <a:srgbClr val="C00000"/>
              </a:solidFill>
            </a:endParaRPr>
          </a:p>
        </p:txBody>
      </p:sp>
      <p:sp>
        <p:nvSpPr>
          <p:cNvPr id="5" name="文本框 4">
            <a:extLst>
              <a:ext uri="{FF2B5EF4-FFF2-40B4-BE49-F238E27FC236}">
                <a16:creationId xmlns:a16="http://schemas.microsoft.com/office/drawing/2014/main" id="{07262BA7-D2B2-C95B-FAB6-883B364B0E90}"/>
              </a:ext>
            </a:extLst>
          </p:cNvPr>
          <p:cNvSpPr txBox="1"/>
          <p:nvPr/>
        </p:nvSpPr>
        <p:spPr>
          <a:xfrm>
            <a:off x="4944940" y="1591787"/>
            <a:ext cx="6096000" cy="954107"/>
          </a:xfrm>
          <a:prstGeom prst="rect">
            <a:avLst/>
          </a:prstGeom>
          <a:noFill/>
        </p:spPr>
        <p:txBody>
          <a:bodyPr wrap="square">
            <a:spAutoFit/>
          </a:bodyPr>
          <a:lstStyle/>
          <a:p>
            <a:r>
              <a:rPr lang="zh-CN" altLang="en-US" sz="2800"/>
              <a:t>以贷款人员的数据集为例，我们来看看具体的计算过程：</a:t>
            </a:r>
          </a:p>
        </p:txBody>
      </p:sp>
      <p:pic>
        <p:nvPicPr>
          <p:cNvPr id="5122" name="Picture 2">
            <a:extLst>
              <a:ext uri="{FF2B5EF4-FFF2-40B4-BE49-F238E27FC236}">
                <a16:creationId xmlns:a16="http://schemas.microsoft.com/office/drawing/2014/main" id="{45C878D8-EF6F-779A-0281-C803777D8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2690948"/>
            <a:ext cx="10887625" cy="324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1738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2018750" y="303733"/>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solidFill>
                <a:srgbClr val="C00000"/>
              </a:solidFill>
            </a:endParaRPr>
          </a:p>
        </p:txBody>
      </p:sp>
      <p:sp>
        <p:nvSpPr>
          <p:cNvPr id="3" name="内容占位符 2"/>
          <p:cNvSpPr>
            <a:spLocks noGrp="1"/>
          </p:cNvSpPr>
          <p:nvPr>
            <p:ph idx="1"/>
          </p:nvPr>
        </p:nvSpPr>
        <p:spPr>
          <a:xfrm>
            <a:off x="838200" y="1629296"/>
            <a:ext cx="3324225" cy="1952104"/>
          </a:xfrm>
        </p:spPr>
        <p:txBody>
          <a:bodyPr>
            <a:normAutofit/>
          </a:bodyPr>
          <a:lstStyle/>
          <a:p>
            <a:pPr marL="0" indent="0">
              <a:buNone/>
            </a:pPr>
            <a:r>
              <a:rPr lang="en-US" altLang="zh-CN" sz="2800"/>
              <a:t>C4.5</a:t>
            </a:r>
            <a:r>
              <a:rPr lang="zh-CN" altLang="en-US" sz="2800"/>
              <a:t>中采用的是二元分割（</a:t>
            </a:r>
            <a:r>
              <a:rPr lang="en-US" altLang="zh-CN" sz="2800"/>
              <a:t>Binary Split</a:t>
            </a:r>
            <a:r>
              <a:rPr lang="zh-CN" altLang="en-US" sz="2800"/>
              <a:t>）。</a:t>
            </a:r>
            <a:endParaRPr lang="zh-CN" altLang="en-US" dirty="0"/>
          </a:p>
        </p:txBody>
      </p:sp>
      <p:sp>
        <p:nvSpPr>
          <p:cNvPr id="4" name="标题 1"/>
          <p:cNvSpPr txBox="1"/>
          <p:nvPr/>
        </p:nvSpPr>
        <p:spPr>
          <a:xfrm>
            <a:off x="264502" y="303733"/>
            <a:ext cx="10515600" cy="13255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决策树面临的问题</a:t>
            </a:r>
            <a:endParaRPr lang="zh-CN" altLang="en-US" dirty="0">
              <a:solidFill>
                <a:srgbClr val="C00000"/>
              </a:solidFill>
            </a:endParaRPr>
          </a:p>
        </p:txBody>
      </p:sp>
      <p:pic>
        <p:nvPicPr>
          <p:cNvPr id="6" name="Picture 2">
            <a:extLst>
              <a:ext uri="{FF2B5EF4-FFF2-40B4-BE49-F238E27FC236}">
                <a16:creationId xmlns:a16="http://schemas.microsoft.com/office/drawing/2014/main" id="{EAC510D3-D383-45E7-FD31-F7916CC7E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 y="2772296"/>
            <a:ext cx="10887625" cy="324927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E248E644-AF0C-A5DD-AD33-4D061AE3C7C5}"/>
              </a:ext>
            </a:extLst>
          </p:cNvPr>
          <p:cNvSpPr txBox="1"/>
          <p:nvPr/>
        </p:nvSpPr>
        <p:spPr>
          <a:xfrm>
            <a:off x="4820200" y="1629296"/>
            <a:ext cx="6857450" cy="830997"/>
          </a:xfrm>
          <a:prstGeom prst="rect">
            <a:avLst/>
          </a:prstGeom>
          <a:noFill/>
        </p:spPr>
        <p:txBody>
          <a:bodyPr wrap="square">
            <a:spAutoFit/>
          </a:bodyPr>
          <a:lstStyle/>
          <a:p>
            <a:pPr algn="l"/>
            <a:r>
              <a:rPr lang="zh-CN" altLang="en-US" sz="2400" b="0" i="0">
                <a:solidFill>
                  <a:srgbClr val="121212"/>
                </a:solidFill>
                <a:effectLst/>
                <a:latin typeface="-apple-system"/>
              </a:rPr>
              <a:t>年收入从小到大排列：</a:t>
            </a:r>
            <a:r>
              <a:rPr lang="en-US" altLang="zh-CN" sz="2400" b="0" i="0">
                <a:solidFill>
                  <a:srgbClr val="121212"/>
                </a:solidFill>
                <a:effectLst/>
                <a:latin typeface="-apple-system"/>
              </a:rPr>
              <a:t>70</a:t>
            </a:r>
            <a:r>
              <a:rPr lang="zh-CN" altLang="en-US" sz="2400" b="0" i="0">
                <a:solidFill>
                  <a:srgbClr val="121212"/>
                </a:solidFill>
                <a:effectLst/>
                <a:latin typeface="-apple-system"/>
              </a:rPr>
              <a:t>，</a:t>
            </a:r>
            <a:r>
              <a:rPr lang="en-US" altLang="zh-CN" sz="2400" b="0" i="0">
                <a:solidFill>
                  <a:srgbClr val="121212"/>
                </a:solidFill>
                <a:effectLst/>
                <a:latin typeface="-apple-system"/>
              </a:rPr>
              <a:t>95</a:t>
            </a:r>
            <a:r>
              <a:rPr lang="zh-CN" altLang="en-US" sz="2400" b="0" i="0">
                <a:solidFill>
                  <a:srgbClr val="121212"/>
                </a:solidFill>
                <a:effectLst/>
                <a:latin typeface="-apple-system"/>
              </a:rPr>
              <a:t>，</a:t>
            </a:r>
            <a:r>
              <a:rPr lang="en-US" altLang="zh-CN" sz="2400" b="0" i="0">
                <a:solidFill>
                  <a:srgbClr val="121212"/>
                </a:solidFill>
                <a:effectLst/>
                <a:latin typeface="-apple-system"/>
              </a:rPr>
              <a:t>100</a:t>
            </a:r>
            <a:r>
              <a:rPr lang="zh-CN" altLang="en-US" sz="2400" b="0" i="0">
                <a:solidFill>
                  <a:srgbClr val="121212"/>
                </a:solidFill>
                <a:effectLst/>
                <a:latin typeface="-apple-system"/>
              </a:rPr>
              <a:t>，</a:t>
            </a:r>
            <a:r>
              <a:rPr lang="en-US" altLang="zh-CN" sz="2400" b="0" i="0">
                <a:solidFill>
                  <a:srgbClr val="121212"/>
                </a:solidFill>
                <a:effectLst/>
                <a:latin typeface="-apple-system"/>
              </a:rPr>
              <a:t>120</a:t>
            </a:r>
            <a:r>
              <a:rPr lang="zh-CN" altLang="en-US" sz="2400" b="0" i="0">
                <a:solidFill>
                  <a:srgbClr val="121212"/>
                </a:solidFill>
                <a:effectLst/>
                <a:latin typeface="-apple-system"/>
              </a:rPr>
              <a:t>，</a:t>
            </a:r>
            <a:r>
              <a:rPr lang="en-US" altLang="zh-CN" sz="2400" b="0" i="0">
                <a:solidFill>
                  <a:srgbClr val="121212"/>
                </a:solidFill>
                <a:effectLst/>
                <a:latin typeface="-apple-system"/>
              </a:rPr>
              <a:t>125</a:t>
            </a:r>
          </a:p>
          <a:p>
            <a:pPr algn="l"/>
            <a:r>
              <a:rPr lang="zh-CN" altLang="en-US" sz="2400" b="0" i="0">
                <a:solidFill>
                  <a:srgbClr val="121212"/>
                </a:solidFill>
                <a:effectLst/>
                <a:latin typeface="-apple-system"/>
              </a:rPr>
              <a:t>计算中值</a:t>
            </a:r>
            <a:r>
              <a:rPr lang="en-US" altLang="zh-CN" sz="2400" b="0" i="0">
                <a:solidFill>
                  <a:srgbClr val="121212"/>
                </a:solidFill>
                <a:effectLst/>
                <a:latin typeface="-apple-system"/>
              </a:rPr>
              <a:t>T</a:t>
            </a:r>
            <a:r>
              <a:rPr lang="zh-CN" altLang="en-US" sz="2400" b="0" i="0">
                <a:solidFill>
                  <a:srgbClr val="121212"/>
                </a:solidFill>
                <a:effectLst/>
                <a:latin typeface="-apple-system"/>
              </a:rPr>
              <a:t>：</a:t>
            </a:r>
            <a:r>
              <a:rPr lang="en-US" altLang="zh-CN" sz="2400" b="0" i="0">
                <a:solidFill>
                  <a:srgbClr val="121212"/>
                </a:solidFill>
                <a:effectLst/>
                <a:latin typeface="-apple-system"/>
              </a:rPr>
              <a:t>82.5</a:t>
            </a:r>
            <a:r>
              <a:rPr lang="zh-CN" altLang="en-US" sz="2400" b="0" i="0">
                <a:solidFill>
                  <a:srgbClr val="121212"/>
                </a:solidFill>
                <a:effectLst/>
                <a:latin typeface="-apple-system"/>
              </a:rPr>
              <a:t>，</a:t>
            </a:r>
            <a:r>
              <a:rPr lang="en-US" altLang="zh-CN" sz="2400" b="0" i="0">
                <a:solidFill>
                  <a:srgbClr val="121212"/>
                </a:solidFill>
                <a:effectLst/>
                <a:latin typeface="-apple-system"/>
              </a:rPr>
              <a:t>97.5</a:t>
            </a:r>
            <a:r>
              <a:rPr lang="zh-CN" altLang="en-US" sz="2400" b="0" i="0">
                <a:solidFill>
                  <a:srgbClr val="121212"/>
                </a:solidFill>
                <a:effectLst/>
                <a:latin typeface="-apple-system"/>
              </a:rPr>
              <a:t>，</a:t>
            </a:r>
            <a:r>
              <a:rPr lang="en-US" altLang="zh-CN" sz="2400" b="0" i="0">
                <a:solidFill>
                  <a:srgbClr val="121212"/>
                </a:solidFill>
                <a:effectLst/>
                <a:latin typeface="-apple-system"/>
              </a:rPr>
              <a:t>110</a:t>
            </a:r>
            <a:r>
              <a:rPr lang="zh-CN" altLang="en-US" sz="2400" b="0" i="0">
                <a:solidFill>
                  <a:srgbClr val="121212"/>
                </a:solidFill>
                <a:effectLst/>
                <a:latin typeface="-apple-system"/>
              </a:rPr>
              <a:t>，</a:t>
            </a:r>
            <a:r>
              <a:rPr lang="en-US" altLang="zh-CN" sz="2400" b="0" i="0">
                <a:solidFill>
                  <a:srgbClr val="121212"/>
                </a:solidFill>
                <a:effectLst/>
                <a:latin typeface="-apple-system"/>
              </a:rPr>
              <a:t>122.5</a:t>
            </a:r>
          </a:p>
        </p:txBody>
      </p:sp>
    </p:spTree>
    <p:extLst>
      <p:ext uri="{BB962C8B-B14F-4D97-AF65-F5344CB8AC3E}">
        <p14:creationId xmlns:p14="http://schemas.microsoft.com/office/powerpoint/2010/main" val="3869624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2018750" y="303733"/>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solidFill>
                <a:srgbClr val="C00000"/>
              </a:solidFill>
            </a:endParaRPr>
          </a:p>
        </p:txBody>
      </p:sp>
      <p:sp>
        <p:nvSpPr>
          <p:cNvPr id="3" name="内容占位符 2"/>
          <p:cNvSpPr>
            <a:spLocks noGrp="1"/>
          </p:cNvSpPr>
          <p:nvPr>
            <p:ph idx="1"/>
          </p:nvPr>
        </p:nvSpPr>
        <p:spPr>
          <a:xfrm>
            <a:off x="724724" y="1182878"/>
            <a:ext cx="3324225" cy="1952104"/>
          </a:xfrm>
        </p:spPr>
        <p:txBody>
          <a:bodyPr>
            <a:normAutofit/>
          </a:bodyPr>
          <a:lstStyle/>
          <a:p>
            <a:pPr marL="0" indent="0">
              <a:buNone/>
            </a:pPr>
            <a:r>
              <a:rPr lang="en-US" altLang="zh-CN" sz="2800"/>
              <a:t>C4.5</a:t>
            </a:r>
            <a:r>
              <a:rPr lang="zh-CN" altLang="en-US" sz="2800"/>
              <a:t>中采用的是二元分割（</a:t>
            </a:r>
            <a:r>
              <a:rPr lang="en-US" altLang="zh-CN" sz="2800"/>
              <a:t>Binary Split</a:t>
            </a:r>
            <a:r>
              <a:rPr lang="zh-CN" altLang="en-US" sz="2800"/>
              <a:t>）。</a:t>
            </a:r>
            <a:endParaRPr lang="zh-CN" altLang="en-US" dirty="0"/>
          </a:p>
        </p:txBody>
      </p:sp>
      <p:sp>
        <p:nvSpPr>
          <p:cNvPr id="4" name="标题 1"/>
          <p:cNvSpPr txBox="1"/>
          <p:nvPr/>
        </p:nvSpPr>
        <p:spPr>
          <a:xfrm>
            <a:off x="264502" y="303734"/>
            <a:ext cx="10515600" cy="830998"/>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决策树面临的问题</a:t>
            </a:r>
            <a:endParaRPr lang="zh-CN" altLang="en-US" dirty="0">
              <a:solidFill>
                <a:srgbClr val="C00000"/>
              </a:solidFill>
            </a:endParaRPr>
          </a:p>
        </p:txBody>
      </p:sp>
      <p:sp>
        <p:nvSpPr>
          <p:cNvPr id="5" name="文本框 4">
            <a:extLst>
              <a:ext uri="{FF2B5EF4-FFF2-40B4-BE49-F238E27FC236}">
                <a16:creationId xmlns:a16="http://schemas.microsoft.com/office/drawing/2014/main" id="{0A646B32-D16D-D2EF-4326-49BF89C4DE11}"/>
              </a:ext>
            </a:extLst>
          </p:cNvPr>
          <p:cNvSpPr txBox="1"/>
          <p:nvPr/>
        </p:nvSpPr>
        <p:spPr>
          <a:xfrm>
            <a:off x="4850423" y="1126825"/>
            <a:ext cx="6096000" cy="830997"/>
          </a:xfrm>
          <a:prstGeom prst="rect">
            <a:avLst/>
          </a:prstGeom>
          <a:noFill/>
        </p:spPr>
        <p:txBody>
          <a:bodyPr wrap="square">
            <a:spAutoFit/>
          </a:bodyPr>
          <a:lstStyle/>
          <a:p>
            <a:r>
              <a:rPr lang="zh-CN" altLang="en-US" sz="2400"/>
              <a:t>下面计算T取不同值的信息增益</a:t>
            </a:r>
          </a:p>
          <a:p>
            <a:r>
              <a:rPr lang="zh-CN" altLang="en-US" sz="2400"/>
              <a:t>当T= 82.5时：</a:t>
            </a:r>
          </a:p>
        </p:txBody>
      </p:sp>
      <p:pic>
        <p:nvPicPr>
          <p:cNvPr id="3074" name="Picture 2">
            <a:extLst>
              <a:ext uri="{FF2B5EF4-FFF2-40B4-BE49-F238E27FC236}">
                <a16:creationId xmlns:a16="http://schemas.microsoft.com/office/drawing/2014/main" id="{99BFBB26-C6BB-C854-4EFB-298E1A980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74" y="2005969"/>
            <a:ext cx="11597101" cy="4253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836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2018750" y="303733"/>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solidFill>
                <a:srgbClr val="C00000"/>
              </a:solidFill>
            </a:endParaRPr>
          </a:p>
        </p:txBody>
      </p:sp>
      <p:sp>
        <p:nvSpPr>
          <p:cNvPr id="3" name="内容占位符 2"/>
          <p:cNvSpPr>
            <a:spLocks noGrp="1"/>
          </p:cNvSpPr>
          <p:nvPr>
            <p:ph idx="1"/>
          </p:nvPr>
        </p:nvSpPr>
        <p:spPr>
          <a:xfrm>
            <a:off x="724724" y="1182878"/>
            <a:ext cx="3324225" cy="1952104"/>
          </a:xfrm>
        </p:spPr>
        <p:txBody>
          <a:bodyPr>
            <a:normAutofit/>
          </a:bodyPr>
          <a:lstStyle/>
          <a:p>
            <a:pPr marL="0" indent="0">
              <a:buNone/>
            </a:pPr>
            <a:r>
              <a:rPr lang="en-US" altLang="zh-CN" sz="2800"/>
              <a:t>C4.5</a:t>
            </a:r>
            <a:r>
              <a:rPr lang="zh-CN" altLang="en-US" sz="2800"/>
              <a:t>中采用的是二元分割（</a:t>
            </a:r>
            <a:r>
              <a:rPr lang="en-US" altLang="zh-CN" sz="2800"/>
              <a:t>Binary Split</a:t>
            </a:r>
            <a:r>
              <a:rPr lang="zh-CN" altLang="en-US" sz="2800"/>
              <a:t>）。</a:t>
            </a:r>
            <a:endParaRPr lang="zh-CN" altLang="en-US" dirty="0"/>
          </a:p>
        </p:txBody>
      </p:sp>
      <p:sp>
        <p:nvSpPr>
          <p:cNvPr id="4" name="标题 1"/>
          <p:cNvSpPr txBox="1"/>
          <p:nvPr/>
        </p:nvSpPr>
        <p:spPr>
          <a:xfrm>
            <a:off x="264502" y="303734"/>
            <a:ext cx="10515600" cy="830998"/>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决策树面临的问题</a:t>
            </a:r>
            <a:endParaRPr lang="zh-CN" altLang="en-US" dirty="0">
              <a:solidFill>
                <a:srgbClr val="C00000"/>
              </a:solidFill>
            </a:endParaRPr>
          </a:p>
        </p:txBody>
      </p:sp>
      <p:sp>
        <p:nvSpPr>
          <p:cNvPr id="5" name="文本框 4">
            <a:extLst>
              <a:ext uri="{FF2B5EF4-FFF2-40B4-BE49-F238E27FC236}">
                <a16:creationId xmlns:a16="http://schemas.microsoft.com/office/drawing/2014/main" id="{0A646B32-D16D-D2EF-4326-49BF89C4DE11}"/>
              </a:ext>
            </a:extLst>
          </p:cNvPr>
          <p:cNvSpPr txBox="1"/>
          <p:nvPr/>
        </p:nvSpPr>
        <p:spPr>
          <a:xfrm>
            <a:off x="4850423" y="1126825"/>
            <a:ext cx="6096000" cy="830997"/>
          </a:xfrm>
          <a:prstGeom prst="rect">
            <a:avLst/>
          </a:prstGeom>
          <a:noFill/>
        </p:spPr>
        <p:txBody>
          <a:bodyPr wrap="square">
            <a:spAutoFit/>
          </a:bodyPr>
          <a:lstStyle/>
          <a:p>
            <a:r>
              <a:rPr lang="zh-CN" altLang="en-US" sz="2400"/>
              <a:t>下面计算T取不同值的信息增益</a:t>
            </a:r>
          </a:p>
          <a:p>
            <a:r>
              <a:rPr lang="zh-CN" altLang="en-US" sz="2400"/>
              <a:t>当</a:t>
            </a:r>
            <a:r>
              <a:rPr lang="en-US" altLang="zh-CN" sz="2400"/>
              <a:t>T=97.5</a:t>
            </a:r>
            <a:r>
              <a:rPr lang="zh-CN" altLang="en-US" sz="2400"/>
              <a:t>时：</a:t>
            </a:r>
          </a:p>
        </p:txBody>
      </p:sp>
      <p:pic>
        <p:nvPicPr>
          <p:cNvPr id="3076" name="Picture 4">
            <a:extLst>
              <a:ext uri="{FF2B5EF4-FFF2-40B4-BE49-F238E27FC236}">
                <a16:creationId xmlns:a16="http://schemas.microsoft.com/office/drawing/2014/main" id="{5E04B66E-A5BD-69D2-24FE-4DC468B27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2073077"/>
            <a:ext cx="11049000" cy="4172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6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7" name="Text Box 7"/>
          <p:cNvSpPr txBox="1">
            <a:spLocks noChangeArrowheads="1"/>
          </p:cNvSpPr>
          <p:nvPr/>
        </p:nvSpPr>
        <p:spPr bwMode="auto">
          <a:xfrm>
            <a:off x="-1044624" y="4077072"/>
            <a:ext cx="607859" cy="369332"/>
          </a:xfrm>
          <a:prstGeom prst="rect">
            <a:avLst/>
          </a:prstGeom>
          <a:noFill/>
          <a:ln>
            <a:noFill/>
          </a:ln>
          <a:effectLst/>
        </p:spPr>
        <p:txBody>
          <a:bodyPr wrap="none">
            <a:spAutoFit/>
          </a:bodyPr>
          <a:lstStyle/>
          <a:p>
            <a:r>
              <a:rPr lang="en-US" altLang="zh-CN" dirty="0"/>
              <a:t>        </a:t>
            </a:r>
            <a:endParaRPr lang="zh-CN" altLang="en-US" dirty="0"/>
          </a:p>
        </p:txBody>
      </p:sp>
      <p:sp>
        <p:nvSpPr>
          <p:cNvPr id="3" name="内容占位符 2"/>
          <p:cNvSpPr>
            <a:spLocks noGrp="1"/>
          </p:cNvSpPr>
          <p:nvPr>
            <p:ph idx="1"/>
          </p:nvPr>
        </p:nvSpPr>
        <p:spPr>
          <a:xfrm>
            <a:off x="1159632" y="1450181"/>
            <a:ext cx="10346568" cy="3102769"/>
          </a:xfrm>
        </p:spPr>
        <p:txBody>
          <a:bodyPr/>
          <a:lstStyle/>
          <a:p>
            <a:r>
              <a:rPr lang="zh-CN" altLang="en-US" sz="3200" dirty="0"/>
              <a:t>决策树的优点</a:t>
            </a:r>
          </a:p>
          <a:p>
            <a:pPr lvl="1"/>
            <a:r>
              <a:rPr lang="en-US" altLang="zh-CN" sz="2800" dirty="0"/>
              <a:t>1</a:t>
            </a:r>
            <a:r>
              <a:rPr lang="zh-CN" altLang="en-US" sz="2800" dirty="0"/>
              <a:t>、推理过程容易理解，决策推理过程可以表示成</a:t>
            </a:r>
            <a:r>
              <a:rPr lang="en-US" altLang="zh-CN" sz="2800"/>
              <a:t>If Then</a:t>
            </a:r>
            <a:r>
              <a:rPr lang="zh-CN" altLang="en-US" sz="2800" dirty="0"/>
              <a:t>形式；</a:t>
            </a:r>
          </a:p>
          <a:p>
            <a:pPr lvl="1"/>
            <a:r>
              <a:rPr lang="en-US" altLang="zh-CN" sz="2800" dirty="0"/>
              <a:t>2</a:t>
            </a:r>
            <a:r>
              <a:rPr lang="zh-CN" altLang="en-US" sz="2800" dirty="0"/>
              <a:t>、推理过程完全依赖于属性变量的取值特点；</a:t>
            </a:r>
          </a:p>
          <a:p>
            <a:pPr lvl="1"/>
            <a:r>
              <a:rPr lang="en-US" altLang="zh-CN" sz="2800" dirty="0"/>
              <a:t>3</a:t>
            </a:r>
            <a:r>
              <a:rPr lang="zh-CN" altLang="en-US" sz="2800" dirty="0"/>
              <a:t>、可自动忽略目标变量没有贡献的属性变量，也为判断属性变量的重要性，减少变量的数目提供参考。</a:t>
            </a:r>
          </a:p>
          <a:p>
            <a:endParaRPr lang="zh-CN" altLang="en-US" dirty="0"/>
          </a:p>
          <a:p>
            <a:endParaRPr lang="zh-CN" altLang="en-US" dirty="0"/>
          </a:p>
        </p:txBody>
      </p:sp>
      <p:sp>
        <p:nvSpPr>
          <p:cNvPr id="5" name="标题 1"/>
          <p:cNvSpPr txBox="1"/>
          <p:nvPr/>
        </p:nvSpPr>
        <p:spPr>
          <a:xfrm>
            <a:off x="369277" y="307181"/>
            <a:ext cx="10515600" cy="904082"/>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2018750" y="303733"/>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solidFill>
                <a:srgbClr val="C00000"/>
              </a:solidFill>
            </a:endParaRPr>
          </a:p>
        </p:txBody>
      </p:sp>
      <p:sp>
        <p:nvSpPr>
          <p:cNvPr id="3" name="内容占位符 2"/>
          <p:cNvSpPr>
            <a:spLocks noGrp="1"/>
          </p:cNvSpPr>
          <p:nvPr>
            <p:ph idx="1"/>
          </p:nvPr>
        </p:nvSpPr>
        <p:spPr>
          <a:xfrm>
            <a:off x="724724" y="1182878"/>
            <a:ext cx="3324225" cy="1952104"/>
          </a:xfrm>
        </p:spPr>
        <p:txBody>
          <a:bodyPr>
            <a:normAutofit/>
          </a:bodyPr>
          <a:lstStyle/>
          <a:p>
            <a:pPr marL="0" indent="0">
              <a:buNone/>
            </a:pPr>
            <a:r>
              <a:rPr lang="en-US" altLang="zh-CN" sz="2800"/>
              <a:t>C4.5</a:t>
            </a:r>
            <a:r>
              <a:rPr lang="zh-CN" altLang="en-US" sz="2800"/>
              <a:t>中采用的是二元分割（</a:t>
            </a:r>
            <a:r>
              <a:rPr lang="en-US" altLang="zh-CN" sz="2800"/>
              <a:t>Binary Split</a:t>
            </a:r>
            <a:r>
              <a:rPr lang="zh-CN" altLang="en-US" sz="2800"/>
              <a:t>）。</a:t>
            </a:r>
            <a:endParaRPr lang="zh-CN" altLang="en-US" dirty="0"/>
          </a:p>
        </p:txBody>
      </p:sp>
      <p:sp>
        <p:nvSpPr>
          <p:cNvPr id="4" name="标题 1"/>
          <p:cNvSpPr txBox="1"/>
          <p:nvPr/>
        </p:nvSpPr>
        <p:spPr>
          <a:xfrm>
            <a:off x="264502" y="303734"/>
            <a:ext cx="10515600" cy="830998"/>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决策树面临的问题</a:t>
            </a:r>
            <a:endParaRPr lang="zh-CN" altLang="en-US" dirty="0">
              <a:solidFill>
                <a:srgbClr val="C00000"/>
              </a:solidFill>
            </a:endParaRPr>
          </a:p>
        </p:txBody>
      </p:sp>
      <p:sp>
        <p:nvSpPr>
          <p:cNvPr id="5" name="文本框 4">
            <a:extLst>
              <a:ext uri="{FF2B5EF4-FFF2-40B4-BE49-F238E27FC236}">
                <a16:creationId xmlns:a16="http://schemas.microsoft.com/office/drawing/2014/main" id="{0A646B32-D16D-D2EF-4326-49BF89C4DE11}"/>
              </a:ext>
            </a:extLst>
          </p:cNvPr>
          <p:cNvSpPr txBox="1"/>
          <p:nvPr/>
        </p:nvSpPr>
        <p:spPr>
          <a:xfrm>
            <a:off x="4850422" y="1126825"/>
            <a:ext cx="6616853" cy="646331"/>
          </a:xfrm>
          <a:prstGeom prst="rect">
            <a:avLst/>
          </a:prstGeom>
          <a:noFill/>
        </p:spPr>
        <p:txBody>
          <a:bodyPr wrap="square">
            <a:spAutoFit/>
          </a:bodyPr>
          <a:lstStyle/>
          <a:p>
            <a:r>
              <a:rPr lang="zh-CN" altLang="en-US" sz="3600"/>
              <a:t>下面计算T取不同值的信息增益</a:t>
            </a:r>
          </a:p>
        </p:txBody>
      </p:sp>
      <p:sp>
        <p:nvSpPr>
          <p:cNvPr id="6" name="文本框 5">
            <a:extLst>
              <a:ext uri="{FF2B5EF4-FFF2-40B4-BE49-F238E27FC236}">
                <a16:creationId xmlns:a16="http://schemas.microsoft.com/office/drawing/2014/main" id="{91FB8CBC-9C41-A66D-F9ED-5F2F4596DD5B}"/>
              </a:ext>
            </a:extLst>
          </p:cNvPr>
          <p:cNvSpPr txBox="1"/>
          <p:nvPr/>
        </p:nvSpPr>
        <p:spPr>
          <a:xfrm>
            <a:off x="4868923" y="2075914"/>
            <a:ext cx="6991350" cy="3046988"/>
          </a:xfrm>
          <a:prstGeom prst="rect">
            <a:avLst/>
          </a:prstGeom>
          <a:noFill/>
        </p:spPr>
        <p:txBody>
          <a:bodyPr wrap="square">
            <a:spAutoFit/>
          </a:bodyPr>
          <a:lstStyle/>
          <a:p>
            <a:pPr algn="l"/>
            <a:r>
              <a:rPr lang="zh-CN" altLang="en-US" sz="3200" b="0" i="0">
                <a:solidFill>
                  <a:srgbClr val="121212"/>
                </a:solidFill>
                <a:effectLst/>
                <a:latin typeface="-apple-system"/>
              </a:rPr>
              <a:t>同样的方法，求出当</a:t>
            </a:r>
            <a:r>
              <a:rPr lang="en-US" altLang="zh-CN" sz="3200" b="0" i="0">
                <a:solidFill>
                  <a:srgbClr val="121212"/>
                </a:solidFill>
                <a:effectLst/>
                <a:latin typeface="-apple-system"/>
              </a:rPr>
              <a:t>T=110</a:t>
            </a:r>
            <a:r>
              <a:rPr lang="zh-CN" altLang="en-US" sz="3200" b="0" i="0">
                <a:solidFill>
                  <a:srgbClr val="121212"/>
                </a:solidFill>
                <a:effectLst/>
                <a:latin typeface="-apple-system"/>
              </a:rPr>
              <a:t>、</a:t>
            </a:r>
            <a:r>
              <a:rPr lang="en-US" altLang="zh-CN" sz="3200" b="0" i="0">
                <a:solidFill>
                  <a:srgbClr val="121212"/>
                </a:solidFill>
                <a:effectLst/>
                <a:latin typeface="-apple-system"/>
              </a:rPr>
              <a:t>T=122.5</a:t>
            </a:r>
            <a:r>
              <a:rPr lang="zh-CN" altLang="en-US" sz="3200" b="0" i="0">
                <a:solidFill>
                  <a:srgbClr val="121212"/>
                </a:solidFill>
                <a:effectLst/>
                <a:latin typeface="-apple-system"/>
              </a:rPr>
              <a:t>时的信息增益，具体的计算过程就不再展示了。</a:t>
            </a:r>
          </a:p>
          <a:p>
            <a:pPr algn="l"/>
            <a:r>
              <a:rPr lang="zh-CN" altLang="en-US" sz="3200" b="0" i="0">
                <a:solidFill>
                  <a:srgbClr val="121212"/>
                </a:solidFill>
                <a:effectLst/>
                <a:latin typeface="-apple-system"/>
              </a:rPr>
              <a:t>最后我们发现当</a:t>
            </a:r>
            <a:r>
              <a:rPr lang="en-US" altLang="zh-CN" sz="3200" b="0" i="0">
                <a:solidFill>
                  <a:srgbClr val="121212"/>
                </a:solidFill>
                <a:effectLst/>
                <a:latin typeface="-apple-system"/>
              </a:rPr>
              <a:t>T=97.5</a:t>
            </a:r>
            <a:r>
              <a:rPr lang="zh-CN" altLang="en-US" sz="3200" b="0" i="0">
                <a:solidFill>
                  <a:srgbClr val="121212"/>
                </a:solidFill>
                <a:effectLst/>
                <a:latin typeface="-apple-system"/>
              </a:rPr>
              <a:t>时，信息增益最大。也就是说年收入以</a:t>
            </a:r>
            <a:r>
              <a:rPr lang="en-US" altLang="zh-CN" sz="3200" b="0" i="0">
                <a:solidFill>
                  <a:srgbClr val="121212"/>
                </a:solidFill>
                <a:effectLst/>
                <a:latin typeface="-apple-system"/>
              </a:rPr>
              <a:t>97.5</a:t>
            </a:r>
            <a:r>
              <a:rPr lang="zh-CN" altLang="en-US" sz="3200" b="0" i="0">
                <a:solidFill>
                  <a:srgbClr val="121212"/>
                </a:solidFill>
                <a:effectLst/>
                <a:latin typeface="-apple-system"/>
              </a:rPr>
              <a:t>作为阀值，划分的数据集不确定性最小。</a:t>
            </a:r>
          </a:p>
        </p:txBody>
      </p:sp>
    </p:spTree>
    <p:extLst>
      <p:ext uri="{BB962C8B-B14F-4D97-AF65-F5344CB8AC3E}">
        <p14:creationId xmlns:p14="http://schemas.microsoft.com/office/powerpoint/2010/main" val="3051626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53331"/>
            <a:ext cx="10515600" cy="4351338"/>
          </a:xfrm>
        </p:spPr>
        <p:txBody>
          <a:bodyPr/>
          <a:lstStyle/>
          <a:p>
            <a:r>
              <a:rPr lang="ja-JP" altLang="en-US">
                <a:latin typeface="DengXian" panose="02010600030101010101" pitchFamily="2" charset="-122"/>
                <a:ea typeface="DengXian" panose="02010600030101010101" pitchFamily="2" charset="-122"/>
              </a:rPr>
              <a:t>以信息增益作为划分训练数据集的特征</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存在偏向于选择取值较多的特征的问题</a:t>
            </a:r>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p:txBody>
      </p:sp>
      <p:sp>
        <p:nvSpPr>
          <p:cNvPr id="4" name="标题 1"/>
          <p:cNvSpPr txBox="1"/>
          <p:nvPr/>
        </p:nvSpPr>
        <p:spPr>
          <a:xfrm>
            <a:off x="264502" y="259278"/>
            <a:ext cx="10515600" cy="931348"/>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信息增益做特征选择的问题</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83532" y="909620"/>
            <a:ext cx="8424936" cy="5373216"/>
          </a:xfrm>
        </p:spPr>
        <p:txBody>
          <a:bodyPr>
            <a:normAutofit/>
          </a:bodyPr>
          <a:lstStyle/>
          <a:p>
            <a:r>
              <a:rPr lang="zh-CN" altLang="en-US" sz="2400" dirty="0"/>
              <a:t>输入：训练数据集</a:t>
            </a:r>
            <a:r>
              <a:rPr lang="en-US" altLang="zh-CN" sz="2400" dirty="0"/>
              <a:t>D</a:t>
            </a:r>
            <a:r>
              <a:rPr lang="zh-CN" altLang="en-US" sz="2400" dirty="0"/>
              <a:t>和特征</a:t>
            </a:r>
            <a:r>
              <a:rPr lang="en-US" altLang="zh-CN" sz="2400" dirty="0"/>
              <a:t>A</a:t>
            </a:r>
            <a:r>
              <a:rPr lang="zh-CN" altLang="en-US" sz="2400" dirty="0"/>
              <a:t>；</a:t>
            </a:r>
            <a:endParaRPr lang="en-US" altLang="zh-CN" sz="2400" dirty="0"/>
          </a:p>
          <a:p>
            <a:r>
              <a:rPr lang="zh-CN" altLang="en-US" sz="2400" dirty="0"/>
              <a:t>输出：特征</a:t>
            </a:r>
            <a:r>
              <a:rPr lang="en-US" altLang="zh-CN" sz="2400" dirty="0"/>
              <a:t>A</a:t>
            </a:r>
            <a:r>
              <a:rPr lang="zh-CN" altLang="en-US" sz="2400" dirty="0"/>
              <a:t>对训练数据集</a:t>
            </a:r>
            <a:r>
              <a:rPr lang="en-US" altLang="zh-CN" sz="2400" dirty="0"/>
              <a:t>D</a:t>
            </a:r>
            <a:r>
              <a:rPr lang="zh-CN" altLang="en-US" sz="2400" dirty="0"/>
              <a:t>的信息增益</a:t>
            </a:r>
            <a:r>
              <a:rPr lang="en-US" altLang="zh-CN" sz="2400" dirty="0"/>
              <a:t>g(D,A)</a:t>
            </a:r>
          </a:p>
          <a:p>
            <a:r>
              <a:rPr lang="en-US" altLang="zh-CN" sz="2400" dirty="0"/>
              <a:t>1</a:t>
            </a:r>
            <a:r>
              <a:rPr lang="zh-CN" altLang="en-US" sz="2400" dirty="0"/>
              <a:t>、计算数据集</a:t>
            </a:r>
            <a:r>
              <a:rPr lang="en-US" altLang="zh-CN" sz="2400" dirty="0"/>
              <a:t>D</a:t>
            </a:r>
            <a:r>
              <a:rPr lang="zh-CN" altLang="en-US" sz="2400" dirty="0"/>
              <a:t>的经验熵</a:t>
            </a:r>
            <a:r>
              <a:rPr lang="en-US" altLang="zh-CN" sz="2400" dirty="0"/>
              <a:t>H(D)</a:t>
            </a:r>
          </a:p>
          <a:p>
            <a:endParaRPr lang="en-US" altLang="zh-CN" sz="2400" dirty="0"/>
          </a:p>
          <a:p>
            <a:endParaRPr lang="en-US" altLang="zh-CN" sz="2400" dirty="0"/>
          </a:p>
          <a:p>
            <a:r>
              <a:rPr lang="en-US" altLang="zh-CN" sz="2400" dirty="0"/>
              <a:t>2</a:t>
            </a:r>
            <a:r>
              <a:rPr lang="zh-CN" altLang="en-US" sz="2400" dirty="0"/>
              <a:t>、计算特征</a:t>
            </a:r>
            <a:r>
              <a:rPr lang="en-US" altLang="zh-CN" sz="2400" dirty="0"/>
              <a:t>A</a:t>
            </a:r>
            <a:r>
              <a:rPr lang="zh-CN" altLang="en-US" sz="2400" dirty="0"/>
              <a:t>对数据集</a:t>
            </a:r>
            <a:r>
              <a:rPr lang="en-US" altLang="zh-CN" sz="2400" dirty="0"/>
              <a:t>D</a:t>
            </a:r>
            <a:r>
              <a:rPr lang="zh-CN" altLang="en-US" sz="2400" dirty="0"/>
              <a:t>的经验条件熵</a:t>
            </a:r>
            <a:r>
              <a:rPr lang="en-US" altLang="zh-CN" sz="2400" dirty="0"/>
              <a:t>H(D|A)</a:t>
            </a:r>
          </a:p>
          <a:p>
            <a:endParaRPr lang="en-US" altLang="zh-CN" sz="2400" dirty="0"/>
          </a:p>
          <a:p>
            <a:endParaRPr lang="en-US" altLang="zh-CN" sz="2400" dirty="0"/>
          </a:p>
          <a:p>
            <a:r>
              <a:rPr lang="en-US" altLang="zh-CN" sz="2400" dirty="0"/>
              <a:t>3</a:t>
            </a:r>
            <a:r>
              <a:rPr lang="zh-CN" altLang="en-US" sz="2400" dirty="0"/>
              <a:t>、计算信息增益</a:t>
            </a:r>
            <a:endParaRPr lang="en-US" altLang="zh-CN" sz="2400" dirty="0"/>
          </a:p>
        </p:txBody>
      </p:sp>
      <p:pic>
        <p:nvPicPr>
          <p:cNvPr id="299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2425" y="2503164"/>
            <a:ext cx="3143715" cy="721709"/>
          </a:xfrm>
          <a:prstGeom prst="rect">
            <a:avLst/>
          </a:prstGeom>
          <a:noFill/>
          <a:ln>
            <a:noFill/>
          </a:ln>
          <a:effectLst/>
        </p:spPr>
      </p:pic>
      <p:pic>
        <p:nvPicPr>
          <p:cNvPr id="2990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3512" y="4004122"/>
            <a:ext cx="6214647" cy="674733"/>
          </a:xfrm>
          <a:prstGeom prst="rect">
            <a:avLst/>
          </a:prstGeom>
          <a:noFill/>
          <a:ln>
            <a:noFill/>
          </a:ln>
          <a:effectLst/>
        </p:spPr>
      </p:pic>
      <p:pic>
        <p:nvPicPr>
          <p:cNvPr id="2990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2425" y="5458104"/>
            <a:ext cx="3573730" cy="360040"/>
          </a:xfrm>
          <a:prstGeom prst="rect">
            <a:avLst/>
          </a:prstGeom>
          <a:noFill/>
          <a:ln>
            <a:noFill/>
          </a:ln>
          <a:effectLst/>
        </p:spPr>
      </p:pic>
      <p:sp>
        <p:nvSpPr>
          <p:cNvPr id="7" name="标题 1"/>
          <p:cNvSpPr txBox="1"/>
          <p:nvPr/>
        </p:nvSpPr>
        <p:spPr>
          <a:xfrm>
            <a:off x="369277" y="296068"/>
            <a:ext cx="10515600" cy="704057"/>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solidFill>
                  <a:srgbClr val="FF0000"/>
                </a:solidFill>
              </a:rPr>
              <a:t>回顾</a:t>
            </a:r>
            <a:r>
              <a:rPr lang="zh-CN" altLang="en-US"/>
              <a:t>信息</a:t>
            </a:r>
            <a:r>
              <a:rPr lang="zh-CN" altLang="en-US" dirty="0"/>
              <a:t>增益的算法</a:t>
            </a:r>
          </a:p>
        </p:txBody>
      </p:sp>
    </p:spTree>
    <p:extLst>
      <p:ext uri="{BB962C8B-B14F-4D97-AF65-F5344CB8AC3E}">
        <p14:creationId xmlns:p14="http://schemas.microsoft.com/office/powerpoint/2010/main" val="18255532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53331"/>
            <a:ext cx="10515600" cy="4351338"/>
          </a:xfrm>
        </p:spPr>
        <p:txBody>
          <a:bodyPr/>
          <a:lstStyle/>
          <a:p>
            <a:r>
              <a:rPr lang="ja-JP" altLang="en-US">
                <a:latin typeface="DengXian" panose="02010600030101010101" pitchFamily="2" charset="-122"/>
                <a:ea typeface="DengXian" panose="02010600030101010101" pitchFamily="2" charset="-122"/>
              </a:rPr>
              <a:t>以信息增益作为划分训练数据集的特征</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存在偏向于选择取值较多的特征的问题</a:t>
            </a:r>
            <a:endParaRPr lang="en-US" altLang="ja-JP">
              <a:latin typeface="DengXian" panose="02010600030101010101" pitchFamily="2" charset="-122"/>
              <a:ea typeface="DengXian" panose="02010600030101010101" pitchFamily="2" charset="-122"/>
            </a:endParaRPr>
          </a:p>
          <a:p>
            <a:endParaRPr lang="en-US">
              <a:latin typeface="DengXian" panose="02010600030101010101" pitchFamily="2" charset="-122"/>
              <a:ea typeface="DengXian" panose="02010600030101010101" pitchFamily="2" charset="-122"/>
            </a:endParaRPr>
          </a:p>
          <a:p>
            <a:r>
              <a:rPr lang="zh-CN" altLang="en-US">
                <a:latin typeface="DengXian" panose="02010600030101010101" pitchFamily="2" charset="-122"/>
                <a:ea typeface="DengXian" panose="02010600030101010101" pitchFamily="2" charset="-122"/>
              </a:rPr>
              <a:t>极限情况，</a:t>
            </a:r>
            <a:r>
              <a:rPr lang="en-US" altLang="zh-CN">
                <a:latin typeface="DengXian" panose="02010600030101010101" pitchFamily="2" charset="-122"/>
                <a:ea typeface="DengXian" panose="02010600030101010101" pitchFamily="2" charset="-122"/>
              </a:rPr>
              <a:t>A</a:t>
            </a:r>
            <a:r>
              <a:rPr lang="zh-CN" altLang="en-US">
                <a:latin typeface="DengXian" panose="02010600030101010101" pitchFamily="2" charset="-122"/>
                <a:ea typeface="DengXian" panose="02010600030101010101" pitchFamily="2" charset="-122"/>
              </a:rPr>
              <a:t>属性的值和当前集合数据集</a:t>
            </a:r>
            <a:r>
              <a:rPr lang="en-US" altLang="zh-CN">
                <a:latin typeface="DengXian" panose="02010600030101010101" pitchFamily="2" charset="-122"/>
                <a:ea typeface="DengXian" panose="02010600030101010101" pitchFamily="2" charset="-122"/>
              </a:rPr>
              <a:t>D</a:t>
            </a:r>
            <a:r>
              <a:rPr lang="zh-CN" altLang="en-US">
                <a:latin typeface="DengXian" panose="02010600030101010101" pitchFamily="2" charset="-122"/>
                <a:ea typeface="DengXian" panose="02010600030101010101" pitchFamily="2" charset="-122"/>
              </a:rPr>
              <a:t>的元素个数一样多，都为</a:t>
            </a:r>
            <a:r>
              <a:rPr lang="en-US" altLang="zh-CN">
                <a:latin typeface="DengXian" panose="02010600030101010101" pitchFamily="2" charset="-122"/>
                <a:ea typeface="DengXian" panose="02010600030101010101" pitchFamily="2" charset="-122"/>
              </a:rPr>
              <a:t>|D|</a:t>
            </a:r>
            <a:r>
              <a:rPr lang="zh-CN" altLang="en-US">
                <a:latin typeface="DengXian" panose="02010600030101010101" pitchFamily="2" charset="-122"/>
                <a:ea typeface="DengXian" panose="02010600030101010101" pitchFamily="2" charset="-122"/>
              </a:rPr>
              <a:t>，会导致</a:t>
            </a:r>
            <a:endParaRPr lang="en-US" altLang="zh-CN">
              <a:latin typeface="DengXian" panose="02010600030101010101" pitchFamily="2" charset="-122"/>
              <a:ea typeface="DengXian" panose="02010600030101010101" pitchFamily="2" charset="-122"/>
            </a:endParaRPr>
          </a:p>
          <a:p>
            <a:endParaRPr lang="en-US">
              <a:latin typeface="DengXian" panose="02010600030101010101" pitchFamily="2" charset="-122"/>
              <a:ea typeface="DengXian" panose="02010600030101010101" pitchFamily="2" charset="-122"/>
            </a:endParaRPr>
          </a:p>
          <a:p>
            <a:endParaRPr lang="en-US">
              <a:latin typeface="DengXian" panose="02010600030101010101" pitchFamily="2" charset="-122"/>
              <a:ea typeface="DengXian" panose="02010600030101010101" pitchFamily="2" charset="-122"/>
            </a:endParaRPr>
          </a:p>
          <a:p>
            <a:endParaRPr lang="en-US">
              <a:latin typeface="DengXian" panose="02010600030101010101" pitchFamily="2" charset="-122"/>
              <a:ea typeface="DengXian" panose="02010600030101010101" pitchFamily="2" charset="-122"/>
            </a:endParaRPr>
          </a:p>
          <a:p>
            <a:r>
              <a:rPr lang="zh-CN" altLang="en-US">
                <a:latin typeface="DengXian" panose="02010600030101010101" pitchFamily="2" charset="-122"/>
                <a:ea typeface="DengXian" panose="02010600030101010101" pitchFamily="2" charset="-122"/>
              </a:rPr>
              <a:t>为</a:t>
            </a:r>
            <a:r>
              <a:rPr lang="en-US" altLang="zh-CN">
                <a:latin typeface="DengXian" panose="02010600030101010101" pitchFamily="2" charset="-122"/>
                <a:ea typeface="DengXian" panose="02010600030101010101" pitchFamily="2" charset="-122"/>
              </a:rPr>
              <a:t>0</a:t>
            </a:r>
            <a:r>
              <a:rPr lang="zh-CN" altLang="en-US">
                <a:latin typeface="DengXian" panose="02010600030101010101" pitchFamily="2" charset="-122"/>
                <a:ea typeface="DengXian" panose="02010600030101010101" pitchFamily="2" charset="-122"/>
              </a:rPr>
              <a:t>，为什么？ </a:t>
            </a:r>
            <a:endParaRPr lang="en-US" altLang="zh-CN">
              <a:latin typeface="DengXian" panose="02010600030101010101" pitchFamily="2" charset="-122"/>
              <a:ea typeface="DengXian" panose="02010600030101010101" pitchFamily="2" charset="-122"/>
            </a:endParaRPr>
          </a:p>
          <a:p>
            <a:r>
              <a:rPr lang="zh-CN" altLang="en-US">
                <a:latin typeface="DengXian" panose="02010600030101010101" pitchFamily="2" charset="-122"/>
                <a:ea typeface="DengXian" panose="02010600030101010101" pitchFamily="2" charset="-122"/>
              </a:rPr>
              <a:t>进而</a:t>
            </a:r>
            <a:endParaRPr lang="en-US" altLang="zh-CN">
              <a:latin typeface="DengXian" panose="02010600030101010101" pitchFamily="2" charset="-122"/>
              <a:ea typeface="DengXian" panose="02010600030101010101" pitchFamily="2" charset="-122"/>
            </a:endParaRPr>
          </a:p>
          <a:p>
            <a:r>
              <a:rPr lang="zh-CN" altLang="en-US">
                <a:latin typeface="DengXian" panose="02010600030101010101" pitchFamily="2" charset="-122"/>
                <a:ea typeface="DengXian" panose="02010600030101010101" pitchFamily="2" charset="-122"/>
              </a:rPr>
              <a:t>会最大</a:t>
            </a:r>
            <a:endParaRPr lang="en-US" altLang="zh-CN">
              <a:latin typeface="DengXian" panose="02010600030101010101" pitchFamily="2" charset="-122"/>
              <a:ea typeface="DengXian" panose="02010600030101010101" pitchFamily="2" charset="-122"/>
            </a:endParaRPr>
          </a:p>
          <a:p>
            <a:endParaRPr lang="en-US" altLang="zh-CN">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p:txBody>
      </p:sp>
      <p:sp>
        <p:nvSpPr>
          <p:cNvPr id="4" name="标题 1"/>
          <p:cNvSpPr txBox="1"/>
          <p:nvPr/>
        </p:nvSpPr>
        <p:spPr>
          <a:xfrm>
            <a:off x="264502" y="259278"/>
            <a:ext cx="10515600" cy="931348"/>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信息增益做特征选择的问题</a:t>
            </a:r>
            <a:endParaRPr lang="zh-CN" altLang="en-US" dirty="0"/>
          </a:p>
        </p:txBody>
      </p:sp>
      <p:pic>
        <p:nvPicPr>
          <p:cNvPr id="2" name="Picture 3">
            <a:extLst>
              <a:ext uri="{FF2B5EF4-FFF2-40B4-BE49-F238E27FC236}">
                <a16:creationId xmlns:a16="http://schemas.microsoft.com/office/drawing/2014/main" id="{824A3650-15A7-63E7-087C-C85AAF5CB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1087" y="2889697"/>
            <a:ext cx="6214647" cy="674733"/>
          </a:xfrm>
          <a:prstGeom prst="rect">
            <a:avLst/>
          </a:prstGeom>
          <a:noFill/>
          <a:ln>
            <a:noFill/>
          </a:ln>
          <a:effectLst/>
        </p:spPr>
      </p:pic>
      <p:pic>
        <p:nvPicPr>
          <p:cNvPr id="5" name="Picture 4">
            <a:extLst>
              <a:ext uri="{FF2B5EF4-FFF2-40B4-BE49-F238E27FC236}">
                <a16:creationId xmlns:a16="http://schemas.microsoft.com/office/drawing/2014/main" id="{0C00E535-7DDB-8048-9EBC-E42B5CB0A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225" y="4451478"/>
            <a:ext cx="3573730" cy="360040"/>
          </a:xfrm>
          <a:prstGeom prst="rect">
            <a:avLst/>
          </a:prstGeom>
          <a:noFill/>
          <a:ln>
            <a:noFill/>
          </a:ln>
          <a:effectLst/>
        </p:spPr>
      </p:pic>
    </p:spTree>
    <p:extLst>
      <p:ext uri="{BB962C8B-B14F-4D97-AF65-F5344CB8AC3E}">
        <p14:creationId xmlns:p14="http://schemas.microsoft.com/office/powerpoint/2010/main" val="6183287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845609A-0129-4743-B695-D5060F84376F}"/>
              </a:ext>
            </a:extLst>
          </p:cNvPr>
          <p:cNvSpPr>
            <a:spLocks noGrp="1"/>
          </p:cNvSpPr>
          <p:nvPr>
            <p:ph idx="1"/>
          </p:nvPr>
        </p:nvSpPr>
        <p:spPr>
          <a:xfrm>
            <a:off x="423819" y="1079500"/>
            <a:ext cx="4529181" cy="5044399"/>
          </a:xfrm>
        </p:spPr>
        <p:txBody>
          <a:bodyPr/>
          <a:lstStyle/>
          <a:p>
            <a:pPr algn="just"/>
            <a:r>
              <a:rPr lang="zh-CN" altLang="en-US"/>
              <a:t>如果把</a:t>
            </a:r>
            <a:r>
              <a:rPr lang="en-US" altLang="zh-CN"/>
              <a:t>NO</a:t>
            </a:r>
            <a:r>
              <a:rPr lang="zh-CN" altLang="en-US"/>
              <a:t>列为特征，那么就使用信息增益来计算的话，一定会首先选中</a:t>
            </a:r>
            <a:r>
              <a:rPr lang="en-US" altLang="zh-CN"/>
              <a:t>NO</a:t>
            </a:r>
            <a:r>
              <a:rPr lang="zh-CN" altLang="en-US"/>
              <a:t>这一个特征，但这个特征实际上没有任何意义，会导致生成的决策树过拟合与训练数据上。</a:t>
            </a:r>
            <a:endParaRPr lang="zh-CN" altLang="en-US" dirty="0"/>
          </a:p>
        </p:txBody>
      </p:sp>
      <p:sp>
        <p:nvSpPr>
          <p:cNvPr id="3" name="标题 2">
            <a:extLst>
              <a:ext uri="{FF2B5EF4-FFF2-40B4-BE49-F238E27FC236}">
                <a16:creationId xmlns:a16="http://schemas.microsoft.com/office/drawing/2014/main" id="{11FE6653-CBD9-4677-9894-134307C04565}"/>
              </a:ext>
            </a:extLst>
          </p:cNvPr>
          <p:cNvSpPr>
            <a:spLocks noGrp="1"/>
          </p:cNvSpPr>
          <p:nvPr>
            <p:ph type="title"/>
          </p:nvPr>
        </p:nvSpPr>
        <p:spPr/>
        <p:txBody>
          <a:bodyPr/>
          <a:lstStyle/>
          <a:p>
            <a:r>
              <a:rPr lang="zh-CN" altLang="en-US">
                <a:solidFill>
                  <a:schemeClr val="tx1"/>
                </a:solidFill>
                <a:latin typeface="Times New Roman" pitchFamily="18" charset="0"/>
              </a:rPr>
              <a:t>信息增益的问题</a:t>
            </a:r>
            <a:endParaRPr lang="zh-CN" altLang="en-US" dirty="0">
              <a:solidFill>
                <a:schemeClr val="tx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1496065719"/>
              </p:ext>
            </p:extLst>
          </p:nvPr>
        </p:nvGraphicFramePr>
        <p:xfrm>
          <a:off x="5415934" y="995610"/>
          <a:ext cx="5967683" cy="5400000"/>
        </p:xfrm>
        <a:graphic>
          <a:graphicData uri="http://schemas.openxmlformats.org/drawingml/2006/table">
            <a:tbl>
              <a:tblPr firstRow="1" firstCol="1" bandRow="1">
                <a:tableStyleId>{5C22544A-7EE6-4342-B048-85BDC9FD1C3A}</a:tableStyleId>
              </a:tblPr>
              <a:tblGrid>
                <a:gridCol w="919480">
                  <a:extLst>
                    <a:ext uri="{9D8B030D-6E8A-4147-A177-3AD203B41FA5}">
                      <a16:colId xmlns:a16="http://schemas.microsoft.com/office/drawing/2014/main" val="20000"/>
                    </a:ext>
                  </a:extLst>
                </a:gridCol>
                <a:gridCol w="1031242">
                  <a:extLst>
                    <a:ext uri="{9D8B030D-6E8A-4147-A177-3AD203B41FA5}">
                      <a16:colId xmlns:a16="http://schemas.microsoft.com/office/drawing/2014/main" val="20001"/>
                    </a:ext>
                  </a:extLst>
                </a:gridCol>
                <a:gridCol w="1356360">
                  <a:extLst>
                    <a:ext uri="{9D8B030D-6E8A-4147-A177-3AD203B41FA5}">
                      <a16:colId xmlns:a16="http://schemas.microsoft.com/office/drawing/2014/main" val="20002"/>
                    </a:ext>
                  </a:extLst>
                </a:gridCol>
                <a:gridCol w="1073426">
                  <a:extLst>
                    <a:ext uri="{9D8B030D-6E8A-4147-A177-3AD203B41FA5}">
                      <a16:colId xmlns:a16="http://schemas.microsoft.com/office/drawing/2014/main" val="20003"/>
                    </a:ext>
                  </a:extLst>
                </a:gridCol>
                <a:gridCol w="954157">
                  <a:extLst>
                    <a:ext uri="{9D8B030D-6E8A-4147-A177-3AD203B41FA5}">
                      <a16:colId xmlns:a16="http://schemas.microsoft.com/office/drawing/2014/main" val="20004"/>
                    </a:ext>
                  </a:extLst>
                </a:gridCol>
                <a:gridCol w="633018">
                  <a:extLst>
                    <a:ext uri="{9D8B030D-6E8A-4147-A177-3AD203B41FA5}">
                      <a16:colId xmlns:a16="http://schemas.microsoft.com/office/drawing/2014/main" val="20005"/>
                    </a:ext>
                  </a:extLst>
                </a:gridCol>
              </a:tblGrid>
              <a:tr h="360000">
                <a:tc>
                  <a:txBody>
                    <a:bodyPr/>
                    <a:lstStyle/>
                    <a:p>
                      <a:pPr algn="ctr">
                        <a:spcAft>
                          <a:spcPts val="0"/>
                        </a:spcAft>
                      </a:pPr>
                      <a:r>
                        <a:rPr lang="en-US" sz="1600" kern="100" dirty="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dirty="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outlook</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temperature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humidity</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windy</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play</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0"/>
                  </a:ext>
                </a:extLst>
              </a:tr>
              <a:tr h="360000">
                <a:tc>
                  <a:txBody>
                    <a:bodyPr/>
                    <a:lstStyle/>
                    <a:p>
                      <a:pPr algn="ctr">
                        <a:spcAft>
                          <a:spcPts val="0"/>
                        </a:spcAft>
                      </a:pPr>
                      <a:r>
                        <a:rPr lang="en-US" sz="1600" kern="100" dirty="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sz="1600" kern="100" dirty="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sunny</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hot</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1"/>
                  </a:ext>
                </a:extLst>
              </a:tr>
              <a:tr h="360000">
                <a:tc>
                  <a:txBody>
                    <a:bodyPr/>
                    <a:lstStyle/>
                    <a:p>
                      <a:pPr algn="ctr">
                        <a:spcAft>
                          <a:spcPts val="0"/>
                        </a:spcAft>
                      </a:pPr>
                      <a:r>
                        <a:rPr lang="en-US" sz="1600" kern="100" dirty="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sz="1600" kern="100" dirty="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sunny</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hot</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2"/>
                  </a:ext>
                </a:extLst>
              </a:tr>
              <a:tr h="360000">
                <a:tc>
                  <a:txBody>
                    <a:bodyPr/>
                    <a:lstStyle/>
                    <a:p>
                      <a:pPr algn="ctr">
                        <a:spcAft>
                          <a:spcPts val="0"/>
                        </a:spcAft>
                      </a:pPr>
                      <a:r>
                        <a:rPr lang="en-US"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overcast</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hot</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3"/>
                  </a:ext>
                </a:extLst>
              </a:tr>
              <a:tr h="360000">
                <a:tc>
                  <a:txBody>
                    <a:bodyPr/>
                    <a:lstStyle/>
                    <a:p>
                      <a:pPr algn="ctr">
                        <a:spcAft>
                          <a:spcPts val="0"/>
                        </a:spcAft>
                      </a:pPr>
                      <a:r>
                        <a:rPr lang="en-US"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rainy</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4"/>
                  </a:ext>
                </a:extLst>
              </a:tr>
              <a:tr h="360000">
                <a:tc>
                  <a:txBody>
                    <a:bodyPr/>
                    <a:lstStyle/>
                    <a:p>
                      <a:pPr algn="ctr">
                        <a:spcAft>
                          <a:spcPts val="0"/>
                        </a:spcAft>
                      </a:pPr>
                      <a:r>
                        <a:rPr lang="en-US"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rPr>
                        <a:t>5</a:t>
                      </a:r>
                      <a:endParaRPr lang="zh-CN"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rainy</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cool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5"/>
                  </a:ext>
                </a:extLst>
              </a:tr>
              <a:tr h="360000">
                <a:tc>
                  <a:txBody>
                    <a:bodyPr/>
                    <a:lstStyle/>
                    <a:p>
                      <a:pPr algn="ctr">
                        <a:spcAft>
                          <a:spcPts val="0"/>
                        </a:spcAft>
                      </a:pPr>
                      <a:r>
                        <a:rPr lang="en-US"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rPr>
                        <a:t>6</a:t>
                      </a:r>
                      <a:endParaRPr lang="zh-CN"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rainy</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cool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6"/>
                  </a:ext>
                </a:extLst>
              </a:tr>
              <a:tr h="360000">
                <a:tc>
                  <a:txBody>
                    <a:bodyPr/>
                    <a:lstStyle/>
                    <a:p>
                      <a:pPr algn="ctr">
                        <a:spcAft>
                          <a:spcPts val="0"/>
                        </a:spcAft>
                      </a:pPr>
                      <a:r>
                        <a:rPr lang="en-US"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rPr>
                        <a:t>7</a:t>
                      </a:r>
                      <a:endParaRPr lang="zh-CN"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overcast</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cool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7"/>
                  </a:ext>
                </a:extLst>
              </a:tr>
              <a:tr h="360000">
                <a:tc>
                  <a:txBody>
                    <a:bodyPr/>
                    <a:lstStyle/>
                    <a:p>
                      <a:pPr algn="ctr">
                        <a:spcAft>
                          <a:spcPts val="0"/>
                        </a:spcAft>
                      </a:pPr>
                      <a:r>
                        <a:rPr lang="en-US"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rPr>
                        <a:t>8</a:t>
                      </a:r>
                      <a:endParaRPr lang="zh-CN"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sunny</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8"/>
                  </a:ext>
                </a:extLst>
              </a:tr>
              <a:tr h="360000">
                <a:tc>
                  <a:txBody>
                    <a:bodyPr/>
                    <a:lstStyle/>
                    <a:p>
                      <a:pPr algn="ctr">
                        <a:spcAft>
                          <a:spcPts val="0"/>
                        </a:spcAft>
                      </a:pPr>
                      <a:r>
                        <a:rPr lang="en-US"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rPr>
                        <a:t>9</a:t>
                      </a:r>
                      <a:endParaRPr lang="zh-CN"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sunny</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cool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09"/>
                  </a:ext>
                </a:extLst>
              </a:tr>
              <a:tr h="360000">
                <a:tc>
                  <a:txBody>
                    <a:bodyPr/>
                    <a:lstStyle/>
                    <a:p>
                      <a:pPr algn="ctr">
                        <a:spcAft>
                          <a:spcPts val="0"/>
                        </a:spcAft>
                      </a:pPr>
                      <a:r>
                        <a:rPr lang="en-US"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rPr>
                        <a:t>10</a:t>
                      </a:r>
                      <a:endParaRPr lang="zh-CN"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rainy</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10"/>
                  </a:ext>
                </a:extLst>
              </a:tr>
              <a:tr h="360000">
                <a:tc>
                  <a:txBody>
                    <a:bodyPr/>
                    <a:lstStyle/>
                    <a:p>
                      <a:pPr algn="ctr">
                        <a:spcAft>
                          <a:spcPts val="0"/>
                        </a:spcAft>
                      </a:pPr>
                      <a:r>
                        <a:rPr lang="en-US"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rPr>
                        <a:t>11</a:t>
                      </a:r>
                      <a:endParaRPr lang="zh-CN"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sunny</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11"/>
                  </a:ext>
                </a:extLst>
              </a:tr>
              <a:tr h="360000">
                <a:tc>
                  <a:txBody>
                    <a:bodyPr/>
                    <a:lstStyle/>
                    <a:p>
                      <a:pPr algn="ctr">
                        <a:spcAft>
                          <a:spcPts val="0"/>
                        </a:spcAft>
                      </a:pPr>
                      <a:r>
                        <a:rPr lang="en-US"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rPr>
                        <a:t>12</a:t>
                      </a:r>
                      <a:endParaRPr lang="zh-CN"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overcast</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12"/>
                  </a:ext>
                </a:extLst>
              </a:tr>
              <a:tr h="360000">
                <a:tc>
                  <a:txBody>
                    <a:bodyPr/>
                    <a:lstStyle/>
                    <a:p>
                      <a:pPr algn="ctr">
                        <a:spcAft>
                          <a:spcPts val="0"/>
                        </a:spcAft>
                      </a:pPr>
                      <a:r>
                        <a:rPr lang="en-US"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rPr>
                        <a:t>13</a:t>
                      </a:r>
                      <a:endParaRPr lang="zh-CN"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overcast</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hot</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yes</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13"/>
                  </a:ext>
                </a:extLst>
              </a:tr>
              <a:tr h="360000">
                <a:tc>
                  <a:txBody>
                    <a:bodyPr/>
                    <a:lstStyle/>
                    <a:p>
                      <a:pPr algn="ctr">
                        <a:spcAft>
                          <a:spcPts val="0"/>
                        </a:spcAft>
                      </a:pPr>
                      <a:r>
                        <a:rPr lang="en-US"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rPr>
                        <a:t>14</a:t>
                      </a:r>
                      <a:endParaRPr lang="zh-CN" sz="1600" kern="10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rainy</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mild</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high</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true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no</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1347" marR="21347" marT="0" marB="0"/>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7369968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53331"/>
            <a:ext cx="10515600" cy="4351338"/>
          </a:xfrm>
        </p:spPr>
        <p:txBody>
          <a:bodyPr/>
          <a:lstStyle/>
          <a:p>
            <a:r>
              <a:rPr lang="ja-JP" altLang="en-US">
                <a:latin typeface="DengXian" panose="02010600030101010101" pitchFamily="2" charset="-122"/>
                <a:ea typeface="DengXian" panose="02010600030101010101" pitchFamily="2" charset="-122"/>
              </a:rPr>
              <a:t>以信息增益作为划分训练数据集的特征</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存在偏向于选择取值较多的特征的问题</a:t>
            </a:r>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使用信息增益比可以对这一问题进行校正</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定义</a:t>
            </a:r>
            <a:r>
              <a:rPr lang="zh-CN" altLang="en-US">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信息增益比</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特征</a:t>
            </a:r>
            <a:r>
              <a:rPr lang="en-US" altLang="zh-CN" dirty="0">
                <a:latin typeface="DengXian" panose="02010600030101010101" pitchFamily="2" charset="-122"/>
                <a:ea typeface="DengXian" panose="02010600030101010101" pitchFamily="2" charset="-122"/>
              </a:rPr>
              <a:t>A</a:t>
            </a:r>
            <a:r>
              <a:rPr lang="ja-JP" altLang="en-US">
                <a:latin typeface="DengXian" panose="02010600030101010101" pitchFamily="2" charset="-122"/>
                <a:ea typeface="DengXian" panose="02010600030101010101" pitchFamily="2" charset="-122"/>
              </a:rPr>
              <a:t>对训练数据集</a:t>
            </a:r>
            <a:r>
              <a:rPr lang="en-US" altLang="zh-CN" dirty="0">
                <a:latin typeface="DengXian" panose="02010600030101010101" pitchFamily="2" charset="-122"/>
                <a:ea typeface="DengXian" panose="02010600030101010101" pitchFamily="2" charset="-122"/>
              </a:rPr>
              <a:t>D</a:t>
            </a:r>
            <a:r>
              <a:rPr lang="ja-JP" altLang="en-US">
                <a:latin typeface="DengXian" panose="02010600030101010101" pitchFamily="2" charset="-122"/>
                <a:ea typeface="DengXian" panose="02010600030101010101" pitchFamily="2" charset="-122"/>
              </a:rPr>
              <a:t>的信息增益比定义为信息增益与训练数据集</a:t>
            </a:r>
            <a:r>
              <a:rPr lang="en-US" altLang="zh-CN" dirty="0">
                <a:latin typeface="DengXian" panose="02010600030101010101" pitchFamily="2" charset="-122"/>
                <a:ea typeface="DengXian" panose="02010600030101010101" pitchFamily="2" charset="-122"/>
              </a:rPr>
              <a:t>D</a:t>
            </a:r>
            <a:r>
              <a:rPr lang="ja-JP" altLang="en-US">
                <a:latin typeface="DengXian" panose="02010600030101010101" pitchFamily="2" charset="-122"/>
                <a:ea typeface="DengXian" panose="02010600030101010101" pitchFamily="2" charset="-122"/>
              </a:rPr>
              <a:t>关于特征</a:t>
            </a:r>
            <a:r>
              <a:rPr lang="en-US" altLang="zh-CN" dirty="0">
                <a:latin typeface="DengXian" panose="02010600030101010101" pitchFamily="2" charset="-122"/>
                <a:ea typeface="DengXian" panose="02010600030101010101" pitchFamily="2" charset="-122"/>
              </a:rPr>
              <a:t>A</a:t>
            </a:r>
            <a:r>
              <a:rPr lang="ja-JP" altLang="en-US">
                <a:latin typeface="DengXian" panose="02010600030101010101" pitchFamily="2" charset="-122"/>
                <a:ea typeface="DengXian" panose="02010600030101010101" pitchFamily="2" charset="-122"/>
              </a:rPr>
              <a:t>的值的</a:t>
            </a:r>
            <a:r>
              <a:rPr lang="zh-CN" altLang="en-US" dirty="0">
                <a:latin typeface="DengXian" panose="02010600030101010101" pitchFamily="2" charset="-122"/>
                <a:ea typeface="DengXian" panose="02010600030101010101" pitchFamily="2" charset="-122"/>
              </a:rPr>
              <a:t>熵</a:t>
            </a:r>
            <a:r>
              <a:rPr lang="ja-JP" altLang="en-US">
                <a:latin typeface="DengXian" panose="02010600030101010101" pitchFamily="2" charset="-122"/>
                <a:ea typeface="DengXian" panose="02010600030101010101" pitchFamily="2" charset="-122"/>
              </a:rPr>
              <a:t>之比</a:t>
            </a:r>
            <a:endParaRPr lang="en-US" dirty="0">
              <a:latin typeface="DengXian" panose="02010600030101010101" pitchFamily="2" charset="-122"/>
              <a:ea typeface="DengXian" panose="02010600030101010101" pitchFamily="2" charset="-122"/>
            </a:endParaRPr>
          </a:p>
        </p:txBody>
      </p:sp>
      <p:sp>
        <p:nvSpPr>
          <p:cNvPr id="4" name="标题 1"/>
          <p:cNvSpPr txBox="1"/>
          <p:nvPr/>
        </p:nvSpPr>
        <p:spPr>
          <a:xfrm>
            <a:off x="264502" y="259278"/>
            <a:ext cx="10515600" cy="931348"/>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信息</a:t>
            </a:r>
            <a:r>
              <a:rPr lang="zh-CN" altLang="en-US"/>
              <a:t>增益</a:t>
            </a:r>
            <a:r>
              <a:rPr lang="ja-JP" altLang="en-US"/>
              <a:t>比</a:t>
            </a:r>
            <a:r>
              <a:rPr lang="zh-CN" altLang="en-US"/>
              <a:t>（</a:t>
            </a:r>
            <a:r>
              <a:rPr lang="en-US" altLang="zh-CN"/>
              <a:t>C4.5</a:t>
            </a:r>
            <a:r>
              <a:rPr lang="zh-CN" altLang="en-US"/>
              <a:t>）</a:t>
            </a:r>
            <a:endParaRPr lang="zh-CN" altLang="en-US" dirty="0"/>
          </a:p>
        </p:txBody>
      </p:sp>
      <p:pic>
        <p:nvPicPr>
          <p:cNvPr id="6" name="Picture 5"/>
          <p:cNvPicPr>
            <a:picLocks noChangeAspect="1"/>
          </p:cNvPicPr>
          <p:nvPr/>
        </p:nvPicPr>
        <p:blipFill>
          <a:blip r:embed="rId2"/>
          <a:stretch>
            <a:fillRect/>
          </a:stretch>
        </p:blipFill>
        <p:spPr>
          <a:xfrm>
            <a:off x="4502524" y="3429000"/>
            <a:ext cx="2705100" cy="876300"/>
          </a:xfrm>
          <a:prstGeom prst="rect">
            <a:avLst/>
          </a:prstGeom>
        </p:spPr>
      </p:pic>
      <p:pic>
        <p:nvPicPr>
          <p:cNvPr id="8" name="Picture 7"/>
          <p:cNvPicPr>
            <a:picLocks noChangeAspect="1"/>
          </p:cNvPicPr>
          <p:nvPr/>
        </p:nvPicPr>
        <p:blipFill>
          <a:blip r:embed="rId3"/>
          <a:stretch>
            <a:fillRect/>
          </a:stretch>
        </p:blipFill>
        <p:spPr>
          <a:xfrm>
            <a:off x="3276600" y="4459010"/>
            <a:ext cx="5638800" cy="723900"/>
          </a:xfrm>
          <a:prstGeom prst="rect">
            <a:avLst/>
          </a:prstGeom>
        </p:spPr>
      </p:pic>
    </p:spTree>
    <p:extLst>
      <p:ext uri="{BB962C8B-B14F-4D97-AF65-F5344CB8AC3E}">
        <p14:creationId xmlns:p14="http://schemas.microsoft.com/office/powerpoint/2010/main" val="38432164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53331"/>
            <a:ext cx="10515600" cy="1366044"/>
          </a:xfrm>
        </p:spPr>
        <p:txBody>
          <a:bodyPr/>
          <a:lstStyle/>
          <a:p>
            <a:r>
              <a:rPr lang="ja-JP" altLang="en-US">
                <a:latin typeface="DengXian" panose="02010600030101010101" pitchFamily="2" charset="-122"/>
                <a:ea typeface="DengXian" panose="02010600030101010101" pitchFamily="2" charset="-122"/>
              </a:rPr>
              <a:t>以信息增益作为划分训练数据集的特征</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存在偏向于选择取值较多的特征的问题</a:t>
            </a:r>
            <a:endParaRPr lang="en-GB"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使用信息增益比可以对这一问题进行校正</a:t>
            </a:r>
            <a:endParaRPr lang="en-GB" altLang="ja-JP" dirty="0">
              <a:latin typeface="DengXian" panose="02010600030101010101" pitchFamily="2" charset="-122"/>
              <a:ea typeface="DengXian" panose="02010600030101010101" pitchFamily="2" charset="-122"/>
            </a:endParaRPr>
          </a:p>
          <a:p>
            <a:endParaRPr lang="en-GB" dirty="0">
              <a:latin typeface="DengXian" panose="02010600030101010101" pitchFamily="2" charset="-122"/>
              <a:ea typeface="DengXian" panose="02010600030101010101" pitchFamily="2" charset="-122"/>
            </a:endParaRPr>
          </a:p>
        </p:txBody>
      </p:sp>
      <p:sp>
        <p:nvSpPr>
          <p:cNvPr id="4" name="标题 1"/>
          <p:cNvSpPr txBox="1"/>
          <p:nvPr/>
        </p:nvSpPr>
        <p:spPr>
          <a:xfrm>
            <a:off x="264502" y="259278"/>
            <a:ext cx="10515600" cy="931348"/>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信息</a:t>
            </a:r>
            <a:r>
              <a:rPr lang="zh-CN" altLang="en-US"/>
              <a:t>增益</a:t>
            </a:r>
            <a:r>
              <a:rPr lang="ja-JP" altLang="en-US"/>
              <a:t>比</a:t>
            </a:r>
            <a:r>
              <a:rPr lang="zh-CN" altLang="en-US"/>
              <a:t>（</a:t>
            </a:r>
            <a:r>
              <a:rPr lang="en-US" altLang="zh-CN"/>
              <a:t>C4.5</a:t>
            </a:r>
            <a:r>
              <a:rPr lang="zh-CN" altLang="en-US"/>
              <a:t>）</a:t>
            </a:r>
            <a:endParaRPr lang="zh-CN" altLang="en-US" dirty="0"/>
          </a:p>
        </p:txBody>
      </p:sp>
      <p:sp>
        <p:nvSpPr>
          <p:cNvPr id="5" name="文本框 4">
            <a:extLst>
              <a:ext uri="{FF2B5EF4-FFF2-40B4-BE49-F238E27FC236}">
                <a16:creationId xmlns:a16="http://schemas.microsoft.com/office/drawing/2014/main" id="{4F6A1A33-652F-6FF9-21BB-D62C398D75F7}"/>
              </a:ext>
            </a:extLst>
          </p:cNvPr>
          <p:cNvSpPr txBox="1"/>
          <p:nvPr/>
        </p:nvSpPr>
        <p:spPr>
          <a:xfrm>
            <a:off x="904875" y="2619375"/>
            <a:ext cx="9941902" cy="2308324"/>
          </a:xfrm>
          <a:prstGeom prst="rect">
            <a:avLst/>
          </a:prstGeom>
          <a:noFill/>
        </p:spPr>
        <p:txBody>
          <a:bodyPr wrap="square">
            <a:spAutoFit/>
          </a:bodyPr>
          <a:lstStyle/>
          <a:p>
            <a:pPr algn="just"/>
            <a:r>
              <a:rPr lang="zh-CN" altLang="en-US" sz="2400"/>
              <a:t>但是使用信息增益比可能产生另外一个问题，就是如果属性取值数目较少，我们来想一个比较极端的例子，假如属性只取一个值，属性熵就是0。我们知道一个数除以一个接近0的数，会变成无穷大。所以信息增益比可能会偏好取值比较少的属性。因此C4.5采用了一个启发式的算法，先从候选属性中找出高于平均信息增益水平的属性，再从高于平均水平的属性中选择信息增益比最高的属性。</a:t>
            </a:r>
          </a:p>
        </p:txBody>
      </p:sp>
    </p:spTree>
    <p:extLst>
      <p:ext uri="{BB962C8B-B14F-4D97-AF65-F5344CB8AC3E}">
        <p14:creationId xmlns:p14="http://schemas.microsoft.com/office/powerpoint/2010/main" val="34142745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2018750" y="303733"/>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solidFill>
                <a:srgbClr val="C00000"/>
              </a:solidFill>
            </a:endParaRPr>
          </a:p>
        </p:txBody>
      </p:sp>
      <p:sp>
        <p:nvSpPr>
          <p:cNvPr id="3" name="内容占位符 2"/>
          <p:cNvSpPr>
            <a:spLocks noGrp="1"/>
          </p:cNvSpPr>
          <p:nvPr>
            <p:ph idx="1"/>
          </p:nvPr>
        </p:nvSpPr>
        <p:spPr>
          <a:xfrm>
            <a:off x="704850" y="1365249"/>
            <a:ext cx="10515600" cy="4351338"/>
          </a:xfrm>
        </p:spPr>
        <p:txBody>
          <a:bodyPr>
            <a:normAutofit/>
          </a:bodyPr>
          <a:lstStyle/>
          <a:p>
            <a:pPr marL="0" indent="0" algn="just">
              <a:buNone/>
            </a:pPr>
            <a:r>
              <a:rPr lang="zh-CN" altLang="en-US" sz="2800"/>
              <a:t>过拟合</a:t>
            </a:r>
            <a:endParaRPr lang="en-US" altLang="zh-CN" sz="2800" dirty="0"/>
          </a:p>
          <a:p>
            <a:pPr marL="0" indent="0" algn="just">
              <a:buNone/>
            </a:pPr>
            <a:r>
              <a:rPr lang="zh-CN" altLang="en-US" sz="2800"/>
              <a:t>决策树算法可以增长</a:t>
            </a:r>
            <a:r>
              <a:rPr lang="zh-CN" altLang="en-US" sz="2800" dirty="0"/>
              <a:t>树的每一个分支的深度，直到恰好能对训练样例比较完美地分类。实际应用中，当数据中有噪声或训练样例的数量太少以至于不能产生目标函数的有代表性的采样时，该策略可能会遇到困难。</a:t>
            </a:r>
          </a:p>
          <a:p>
            <a:pPr marL="0" indent="0" algn="just">
              <a:buNone/>
            </a:pPr>
            <a:r>
              <a:rPr lang="zh-CN" altLang="en-US" sz="2800"/>
              <a:t>在</a:t>
            </a:r>
            <a:r>
              <a:rPr lang="zh-CN" altLang="en-US" sz="2800" dirty="0"/>
              <a:t>以上情况发生时，这个简单的算法产生的树会过渡拟合训练</a:t>
            </a:r>
            <a:r>
              <a:rPr lang="zh-CN" altLang="en-US" sz="2800"/>
              <a:t>样例</a:t>
            </a:r>
            <a:r>
              <a:rPr lang="en-US" altLang="zh-CN" sz="2800"/>
              <a:t>.</a:t>
            </a:r>
            <a:endParaRPr lang="en-US" altLang="zh-CN" sz="2800" dirty="0"/>
          </a:p>
          <a:p>
            <a:endParaRPr lang="zh-CN" altLang="en-US" dirty="0"/>
          </a:p>
        </p:txBody>
      </p:sp>
      <p:sp>
        <p:nvSpPr>
          <p:cNvPr id="4" name="标题 1"/>
          <p:cNvSpPr txBox="1"/>
          <p:nvPr/>
        </p:nvSpPr>
        <p:spPr>
          <a:xfrm>
            <a:off x="369277" y="323576"/>
            <a:ext cx="10515600" cy="847999"/>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决策树面临的问题</a:t>
            </a:r>
            <a:endParaRPr lang="zh-CN" altLang="en-US" dirty="0">
              <a:solidFill>
                <a:srgbClr val="C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2018750" y="303733"/>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solidFill>
                <a:srgbClr val="C00000"/>
              </a:solidFill>
            </a:endParaRPr>
          </a:p>
        </p:txBody>
      </p:sp>
      <p:sp>
        <p:nvSpPr>
          <p:cNvPr id="3" name="内容占位符 2"/>
          <p:cNvSpPr>
            <a:spLocks noGrp="1"/>
          </p:cNvSpPr>
          <p:nvPr>
            <p:ph idx="1"/>
          </p:nvPr>
        </p:nvSpPr>
        <p:spPr>
          <a:xfrm>
            <a:off x="609600" y="1446733"/>
            <a:ext cx="10515600" cy="4351338"/>
          </a:xfrm>
        </p:spPr>
        <p:txBody>
          <a:bodyPr>
            <a:normAutofit/>
          </a:bodyPr>
          <a:lstStyle/>
          <a:p>
            <a:r>
              <a:rPr lang="zh-CN" altLang="en-US" sz="2800" dirty="0"/>
              <a:t>理想的决策树有三种：</a:t>
            </a:r>
            <a:endParaRPr lang="en-US" altLang="zh-CN" sz="2800" dirty="0"/>
          </a:p>
          <a:p>
            <a:pPr lvl="1"/>
            <a:r>
              <a:rPr lang="zh-CN" altLang="en-US" sz="2400" dirty="0"/>
              <a:t>  </a:t>
            </a:r>
            <a:r>
              <a:rPr lang="en-US" altLang="zh-CN" sz="2400" dirty="0"/>
              <a:t>(1)</a:t>
            </a:r>
            <a:r>
              <a:rPr lang="zh-CN" altLang="en-US" sz="2400" dirty="0"/>
              <a:t>叶子结点数最少；</a:t>
            </a:r>
            <a:endParaRPr lang="en-US" altLang="zh-CN" sz="2400" dirty="0"/>
          </a:p>
          <a:p>
            <a:pPr lvl="1"/>
            <a:r>
              <a:rPr lang="zh-CN" altLang="en-US" sz="2400" dirty="0"/>
              <a:t>  </a:t>
            </a:r>
            <a:r>
              <a:rPr lang="en-US" altLang="zh-CN" sz="2400" dirty="0"/>
              <a:t>(2)</a:t>
            </a:r>
            <a:r>
              <a:rPr lang="zh-CN" altLang="en-US" sz="2400" dirty="0"/>
              <a:t>叶子结点深度最小；</a:t>
            </a:r>
            <a:endParaRPr lang="en-US" altLang="zh-CN" sz="2400" dirty="0"/>
          </a:p>
          <a:p>
            <a:pPr lvl="1"/>
            <a:r>
              <a:rPr lang="en-US" altLang="zh-CN" sz="2400" dirty="0"/>
              <a:t>  (3)</a:t>
            </a:r>
            <a:r>
              <a:rPr lang="zh-CN" altLang="en-US" sz="2400" dirty="0"/>
              <a:t>叶子结点数最少且叶子结点深度最小。</a:t>
            </a:r>
          </a:p>
          <a:p>
            <a:r>
              <a:rPr lang="zh-CN" altLang="en-US" sz="2800"/>
              <a:t>然而</a:t>
            </a:r>
            <a:r>
              <a:rPr lang="zh-CN" altLang="en-US" sz="2800" dirty="0"/>
              <a:t>，洪家荣等人已经证明了要找到这种最优的决策树是</a:t>
            </a:r>
            <a:r>
              <a:rPr lang="en-US" altLang="zh-CN" sz="2800" dirty="0"/>
              <a:t>NP</a:t>
            </a:r>
            <a:r>
              <a:rPr lang="zh-CN" altLang="en-US" sz="2800" dirty="0"/>
              <a:t>难题。因此，决策树优化的目的就是要找到尽可能趋向于最优的决策树。</a:t>
            </a:r>
          </a:p>
          <a:p>
            <a:endParaRPr lang="zh-CN" altLang="en-US" sz="2800" dirty="0"/>
          </a:p>
        </p:txBody>
      </p:sp>
      <p:sp>
        <p:nvSpPr>
          <p:cNvPr id="4" name="标题 1"/>
          <p:cNvSpPr txBox="1"/>
          <p:nvPr/>
        </p:nvSpPr>
        <p:spPr>
          <a:xfrm>
            <a:off x="293077" y="212451"/>
            <a:ext cx="10515600" cy="13255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决策树面临的问题</a:t>
            </a:r>
            <a:endParaRPr lang="zh-CN" altLang="en-US" dirty="0">
              <a:solidFill>
                <a:srgbClr val="C0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369277" y="-53562"/>
            <a:ext cx="10515600" cy="13255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决策树的剪枝</a:t>
            </a:r>
            <a:endParaRPr lang="zh-CN" altLang="en-US" dirty="0"/>
          </a:p>
        </p:txBody>
      </p:sp>
      <p:pic>
        <p:nvPicPr>
          <p:cNvPr id="4098" name="Picture 2">
            <a:extLst>
              <a:ext uri="{FF2B5EF4-FFF2-40B4-BE49-F238E27FC236}">
                <a16:creationId xmlns:a16="http://schemas.microsoft.com/office/drawing/2014/main" id="{91F8C3DD-018F-835A-99FD-F2EE20849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0765" y="1201961"/>
            <a:ext cx="4021958" cy="3082478"/>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3E18A840-555B-575E-AF51-61FD3AD132DA}"/>
              </a:ext>
            </a:extLst>
          </p:cNvPr>
          <p:cNvPicPr>
            <a:picLocks noChangeAspect="1"/>
          </p:cNvPicPr>
          <p:nvPr/>
        </p:nvPicPr>
        <p:blipFill>
          <a:blip r:embed="rId4"/>
          <a:stretch>
            <a:fillRect/>
          </a:stretch>
        </p:blipFill>
        <p:spPr>
          <a:xfrm>
            <a:off x="369277" y="1186276"/>
            <a:ext cx="6782639" cy="1556924"/>
          </a:xfrm>
          <a:prstGeom prst="rect">
            <a:avLst/>
          </a:prstGeom>
        </p:spPr>
      </p:pic>
      <p:pic>
        <p:nvPicPr>
          <p:cNvPr id="13" name="图片 12">
            <a:extLst>
              <a:ext uri="{FF2B5EF4-FFF2-40B4-BE49-F238E27FC236}">
                <a16:creationId xmlns:a16="http://schemas.microsoft.com/office/drawing/2014/main" id="{74A0A11B-900F-0B5A-6F96-CE2D1E922DDA}"/>
              </a:ext>
            </a:extLst>
          </p:cNvPr>
          <p:cNvPicPr>
            <a:picLocks noChangeAspect="1"/>
          </p:cNvPicPr>
          <p:nvPr/>
        </p:nvPicPr>
        <p:blipFill>
          <a:blip r:embed="rId5"/>
          <a:stretch>
            <a:fillRect/>
          </a:stretch>
        </p:blipFill>
        <p:spPr>
          <a:xfrm>
            <a:off x="575849" y="2907075"/>
            <a:ext cx="6782638" cy="1574819"/>
          </a:xfrm>
          <a:prstGeom prst="rect">
            <a:avLst/>
          </a:prstGeom>
        </p:spPr>
      </p:pic>
      <p:pic>
        <p:nvPicPr>
          <p:cNvPr id="15" name="图片 14">
            <a:extLst>
              <a:ext uri="{FF2B5EF4-FFF2-40B4-BE49-F238E27FC236}">
                <a16:creationId xmlns:a16="http://schemas.microsoft.com/office/drawing/2014/main" id="{E0EE480F-7A78-18A9-92C4-7C87E23FEAFF}"/>
              </a:ext>
            </a:extLst>
          </p:cNvPr>
          <p:cNvPicPr>
            <a:picLocks noChangeAspect="1"/>
          </p:cNvPicPr>
          <p:nvPr/>
        </p:nvPicPr>
        <p:blipFill>
          <a:blip r:embed="rId6"/>
          <a:stretch>
            <a:fillRect/>
          </a:stretch>
        </p:blipFill>
        <p:spPr>
          <a:xfrm>
            <a:off x="501428" y="4426542"/>
            <a:ext cx="5489797" cy="438454"/>
          </a:xfrm>
          <a:prstGeom prst="rect">
            <a:avLst/>
          </a:prstGeom>
        </p:spPr>
      </p:pic>
    </p:spTree>
    <p:extLst>
      <p:ext uri="{BB962C8B-B14F-4D97-AF65-F5344CB8AC3E}">
        <p14:creationId xmlns:p14="http://schemas.microsoft.com/office/powerpoint/2010/main" val="152998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标题 1"/>
          <p:cNvSpPr txBox="1"/>
          <p:nvPr/>
        </p:nvSpPr>
        <p:spPr>
          <a:xfrm>
            <a:off x="1870075" y="260648"/>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p>
        </p:txBody>
      </p:sp>
      <p:sp>
        <p:nvSpPr>
          <p:cNvPr id="38" name="标题 1"/>
          <p:cNvSpPr txBox="1"/>
          <p:nvPr/>
        </p:nvSpPr>
        <p:spPr>
          <a:xfrm>
            <a:off x="316934" y="267492"/>
            <a:ext cx="10515600" cy="865984"/>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决策树</a:t>
            </a:r>
            <a:endParaRPr lang="zh-CN" altLang="en-US" dirty="0"/>
          </a:p>
        </p:txBody>
      </p:sp>
      <p:graphicFrame>
        <p:nvGraphicFramePr>
          <p:cNvPr id="3" name="Group 131">
            <a:extLst>
              <a:ext uri="{FF2B5EF4-FFF2-40B4-BE49-F238E27FC236}">
                <a16:creationId xmlns:a16="http://schemas.microsoft.com/office/drawing/2014/main" id="{88DF7E4C-948E-146D-0BB0-DB9D5630CBB3}"/>
              </a:ext>
            </a:extLst>
          </p:cNvPr>
          <p:cNvGraphicFramePr>
            <a:graphicFrameLocks noGrp="1"/>
          </p:cNvGraphicFramePr>
          <p:nvPr>
            <p:extLst>
              <p:ext uri="{D42A27DB-BD31-4B8C-83A1-F6EECF244321}">
                <p14:modId xmlns:p14="http://schemas.microsoft.com/office/powerpoint/2010/main" val="3316971955"/>
              </p:ext>
            </p:extLst>
          </p:nvPr>
        </p:nvGraphicFramePr>
        <p:xfrm>
          <a:off x="5784284" y="899160"/>
          <a:ext cx="6262689" cy="5059680"/>
        </p:xfrm>
        <a:graphic>
          <a:graphicData uri="http://schemas.openxmlformats.org/drawingml/2006/table">
            <a:tbl>
              <a:tblPr/>
              <a:tblGrid>
                <a:gridCol w="785805">
                  <a:extLst>
                    <a:ext uri="{9D8B030D-6E8A-4147-A177-3AD203B41FA5}">
                      <a16:colId xmlns:a16="http://schemas.microsoft.com/office/drawing/2014/main" val="20000"/>
                    </a:ext>
                  </a:extLst>
                </a:gridCol>
                <a:gridCol w="745001">
                  <a:extLst>
                    <a:ext uri="{9D8B030D-6E8A-4147-A177-3AD203B41FA5}">
                      <a16:colId xmlns:a16="http://schemas.microsoft.com/office/drawing/2014/main" val="20001"/>
                    </a:ext>
                  </a:extLst>
                </a:gridCol>
                <a:gridCol w="794582">
                  <a:extLst>
                    <a:ext uri="{9D8B030D-6E8A-4147-A177-3AD203B41FA5}">
                      <a16:colId xmlns:a16="http://schemas.microsoft.com/office/drawing/2014/main" val="20002"/>
                    </a:ext>
                  </a:extLst>
                </a:gridCol>
                <a:gridCol w="845596">
                  <a:extLst>
                    <a:ext uri="{9D8B030D-6E8A-4147-A177-3AD203B41FA5}">
                      <a16:colId xmlns:a16="http://schemas.microsoft.com/office/drawing/2014/main" val="20003"/>
                    </a:ext>
                  </a:extLst>
                </a:gridCol>
                <a:gridCol w="920318">
                  <a:extLst>
                    <a:ext uri="{9D8B030D-6E8A-4147-A177-3AD203B41FA5}">
                      <a16:colId xmlns:a16="http://schemas.microsoft.com/office/drawing/2014/main" val="20004"/>
                    </a:ext>
                  </a:extLst>
                </a:gridCol>
                <a:gridCol w="2171387">
                  <a:extLst>
                    <a:ext uri="{9D8B030D-6E8A-4147-A177-3AD203B41FA5}">
                      <a16:colId xmlns:a16="http://schemas.microsoft.com/office/drawing/2014/main" val="20005"/>
                    </a:ext>
                  </a:extLst>
                </a:gridCol>
              </a:tblGrid>
              <a:tr h="210692">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计数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年龄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收入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学生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信誉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归类：买计算机？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extLst>
                  <a:ext uri="{0D108BD9-81ED-4DB2-BD59-A6C34878D82A}">
                    <a16:rowId xmlns:a16="http://schemas.microsoft.com/office/drawing/2014/main" val="10000"/>
                  </a:ext>
                </a:extLst>
              </a:tr>
              <a:tr h="193134">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64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青</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不买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3134">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青</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不买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93134">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93134">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93134">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93134">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不买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93134">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93134">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青</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不买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93134">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青</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93134">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132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93134">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青</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93134">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193134">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193134">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不买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14"/>
                  </a:ext>
                </a:extLst>
              </a:tr>
            </a:tbl>
          </a:graphicData>
        </a:graphic>
      </p:graphicFrame>
      <p:sp>
        <p:nvSpPr>
          <p:cNvPr id="4" name="Text Box 129">
            <a:extLst>
              <a:ext uri="{FF2B5EF4-FFF2-40B4-BE49-F238E27FC236}">
                <a16:creationId xmlns:a16="http://schemas.microsoft.com/office/drawing/2014/main" id="{F4D3D6B7-19BD-805B-F8F0-0A2172928544}"/>
              </a:ext>
            </a:extLst>
          </p:cNvPr>
          <p:cNvSpPr txBox="1">
            <a:spLocks noChangeArrowheads="1"/>
          </p:cNvSpPr>
          <p:nvPr/>
        </p:nvSpPr>
        <p:spPr bwMode="auto">
          <a:xfrm>
            <a:off x="637141" y="1265198"/>
            <a:ext cx="4744483" cy="4832092"/>
          </a:xfrm>
          <a:prstGeom prst="rect">
            <a:avLst/>
          </a:prstGeom>
          <a:solidFill>
            <a:schemeClr val="bg1"/>
          </a:solidFill>
          <a:ln>
            <a:noFill/>
          </a:ln>
          <a:effectLst/>
        </p:spPr>
        <p:txBody>
          <a:bodyPr wrap="square">
            <a:spAutoFit/>
          </a:bodyPr>
          <a:lstStyle/>
          <a:p>
            <a:pPr>
              <a:spcBef>
                <a:spcPct val="50000"/>
              </a:spcBef>
            </a:pPr>
            <a:r>
              <a:rPr lang="zh-CN" altLang="en-US" sz="2800" dirty="0">
                <a:ea typeface="宋体" panose="02010600030101010101" pitchFamily="2" charset="-122"/>
              </a:rPr>
              <a:t>假定公司收集了</a:t>
            </a:r>
            <a:r>
              <a:rPr lang="ja-JP" altLang="en-US" sz="2800">
                <a:ea typeface="宋体" panose="02010600030101010101" pitchFamily="2" charset="-122"/>
              </a:rPr>
              <a:t>右</a:t>
            </a:r>
            <a:r>
              <a:rPr lang="zh-CN" altLang="en-US" sz="2800" dirty="0">
                <a:ea typeface="宋体" panose="02010600030101010101" pitchFamily="2" charset="-122"/>
              </a:rPr>
              <a:t>表数据，那么对于任意给定的客人（测试样例），你能帮助公司将这位客人归类吗？</a:t>
            </a:r>
          </a:p>
          <a:p>
            <a:pPr>
              <a:spcBef>
                <a:spcPct val="50000"/>
              </a:spcBef>
            </a:pPr>
            <a:r>
              <a:rPr lang="zh-CN" altLang="en-US" sz="2800" dirty="0">
                <a:ea typeface="宋体" panose="02010600030101010101" pitchFamily="2" charset="-122"/>
              </a:rPr>
              <a:t>即：你能预测这位客人是属于“买”计算机的那一类，还是属于“不买”计算机的那一类？</a:t>
            </a:r>
          </a:p>
          <a:p>
            <a:pPr>
              <a:spcBef>
                <a:spcPct val="50000"/>
              </a:spcBef>
            </a:pPr>
            <a:r>
              <a:rPr lang="zh-CN" altLang="en-US" sz="2800" dirty="0">
                <a:ea typeface="宋体" panose="02010600030101010101" pitchFamily="2" charset="-122"/>
              </a:rPr>
              <a:t>又：你需要多少有关这位客人的信息才能回答这个问题？</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7643" y="1272001"/>
            <a:ext cx="10636714" cy="4849968"/>
          </a:xfrm>
        </p:spPr>
        <p:txBody>
          <a:bodyPr>
            <a:normAutofit/>
          </a:bodyPr>
          <a:lstStyle/>
          <a:p>
            <a:r>
              <a:rPr kumimoji="1" lang="en-US" altLang="zh-CN" sz="2800"/>
              <a:t>1. </a:t>
            </a:r>
            <a:r>
              <a:rPr kumimoji="1" lang="zh-CN" altLang="en-US" sz="2800"/>
              <a:t>限制树的最大深度，最大深度不能超过</a:t>
            </a:r>
            <a:r>
              <a:rPr kumimoji="1" lang="en-US" altLang="zh-CN" sz="2800"/>
              <a:t>5</a:t>
            </a:r>
          </a:p>
          <a:p>
            <a:r>
              <a:rPr kumimoji="1" lang="en-US" altLang="zh-CN" sz="2800"/>
              <a:t>2. </a:t>
            </a:r>
            <a:r>
              <a:rPr kumimoji="1" lang="zh-CN" altLang="en-US" sz="2800"/>
              <a:t>限制每次分裂时样本点的个数，如至少要有</a:t>
            </a:r>
            <a:r>
              <a:rPr kumimoji="1" lang="en-US" altLang="zh-CN" sz="2800"/>
              <a:t>4</a:t>
            </a:r>
            <a:r>
              <a:rPr kumimoji="1" lang="zh-CN" altLang="en-US" sz="2800"/>
              <a:t>个样本</a:t>
            </a:r>
            <a:endParaRPr kumimoji="1" lang="zh-CN" altLang="en-US" sz="2800" dirty="0"/>
          </a:p>
        </p:txBody>
      </p:sp>
      <p:sp>
        <p:nvSpPr>
          <p:cNvPr id="8" name="标题 1"/>
          <p:cNvSpPr txBox="1"/>
          <p:nvPr/>
        </p:nvSpPr>
        <p:spPr>
          <a:xfrm>
            <a:off x="369277" y="-53562"/>
            <a:ext cx="10515600" cy="13255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a:t>决策树的</a:t>
            </a:r>
            <a:r>
              <a:rPr kumimoji="1" lang="zh-CN" altLang="en-US">
                <a:solidFill>
                  <a:srgbClr val="FF0000"/>
                </a:solidFill>
              </a:rPr>
              <a:t>预</a:t>
            </a:r>
            <a:r>
              <a:rPr kumimoji="1" lang="zh-CN" altLang="en-US"/>
              <a:t>剪枝</a:t>
            </a: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7643" y="937393"/>
            <a:ext cx="10636714" cy="5184576"/>
          </a:xfrm>
        </p:spPr>
        <p:txBody>
          <a:bodyPr>
            <a:normAutofit/>
          </a:bodyPr>
          <a:lstStyle/>
          <a:p>
            <a:r>
              <a:rPr kumimoji="1" lang="zh-CN" altLang="en-US" sz="2000" dirty="0"/>
              <a:t>通过极小化决策树整体的损失函数或代价函数来实现。</a:t>
            </a:r>
            <a:endParaRPr kumimoji="1" lang="en-US" altLang="zh-CN" sz="2000" dirty="0"/>
          </a:p>
          <a:p>
            <a:r>
              <a:rPr kumimoji="1" lang="zh-CN" altLang="en-US" sz="2000" dirty="0"/>
              <a:t>设树</a:t>
            </a:r>
            <a:r>
              <a:rPr kumimoji="1" lang="en-US" altLang="zh-CN" sz="2000" dirty="0"/>
              <a:t>T</a:t>
            </a:r>
            <a:r>
              <a:rPr kumimoji="1" lang="zh-CN" altLang="en-US" sz="2000" dirty="0"/>
              <a:t>的叶结点个数为</a:t>
            </a:r>
            <a:r>
              <a:rPr kumimoji="1" lang="en-US" altLang="zh-CN" sz="2000" dirty="0"/>
              <a:t>|</a:t>
            </a:r>
            <a:r>
              <a:rPr kumimoji="1" lang="en-US" altLang="zh-CN" sz="2000" dirty="0" err="1"/>
              <a:t>T|,t</a:t>
            </a:r>
            <a:r>
              <a:rPr kumimoji="1" lang="zh-CN" altLang="en-US" sz="2000" dirty="0"/>
              <a:t>是树</a:t>
            </a:r>
            <a:r>
              <a:rPr kumimoji="1" lang="en-US" altLang="zh-CN" sz="2000" dirty="0"/>
              <a:t>T</a:t>
            </a:r>
            <a:r>
              <a:rPr kumimoji="1" lang="zh-CN" altLang="en-US" sz="2000" dirty="0"/>
              <a:t>的叶结点，该叶结点有</a:t>
            </a:r>
            <a:r>
              <a:rPr kumimoji="1" lang="en-US" altLang="zh-CN" sz="2000" dirty="0" err="1"/>
              <a:t>N</a:t>
            </a:r>
            <a:r>
              <a:rPr kumimoji="1" lang="en-US" altLang="zh-CN" sz="2000" baseline="-25000" dirty="0" err="1"/>
              <a:t>t</a:t>
            </a:r>
            <a:r>
              <a:rPr kumimoji="1" lang="zh-CN" altLang="en-US" sz="2000" dirty="0"/>
              <a:t>个样本点，其中</a:t>
            </a:r>
            <a:r>
              <a:rPr kumimoji="1" lang="en-US" altLang="zh-CN" sz="2000" dirty="0"/>
              <a:t>k</a:t>
            </a:r>
            <a:r>
              <a:rPr kumimoji="1" lang="zh-CN" altLang="en-US" sz="2000" dirty="0"/>
              <a:t>类的样本点有</a:t>
            </a:r>
            <a:r>
              <a:rPr kumimoji="1" lang="en-US" altLang="zh-CN" sz="2000" dirty="0" err="1"/>
              <a:t>N</a:t>
            </a:r>
            <a:r>
              <a:rPr kumimoji="1" lang="en-US" altLang="zh-CN" sz="2000" baseline="-25000" dirty="0" err="1"/>
              <a:t>tk</a:t>
            </a:r>
            <a:r>
              <a:rPr kumimoji="1" lang="zh-CN" altLang="en-US" sz="2000" dirty="0"/>
              <a:t>个，</a:t>
            </a:r>
            <a:r>
              <a:rPr kumimoji="1" lang="en-US" altLang="zh-CN" sz="2000" dirty="0"/>
              <a:t>k=1,2..K,</a:t>
            </a:r>
          </a:p>
          <a:p>
            <a:r>
              <a:rPr kumimoji="1" lang="zh-CN" altLang="zh-CN" sz="2000" dirty="0"/>
              <a:t>H</a:t>
            </a:r>
            <a:r>
              <a:rPr kumimoji="1" lang="en-US" altLang="zh-CN" sz="2000" baseline="-25000" dirty="0"/>
              <a:t>t</a:t>
            </a:r>
            <a:r>
              <a:rPr kumimoji="1" lang="en-US" altLang="zh-CN" sz="2000" dirty="0"/>
              <a:t>(T)</a:t>
            </a:r>
            <a:r>
              <a:rPr kumimoji="1" lang="zh-CN" altLang="en-US" sz="2000" dirty="0"/>
              <a:t>为叶结点</a:t>
            </a:r>
            <a:r>
              <a:rPr kumimoji="1" lang="en-US" altLang="zh-CN" sz="2000" dirty="0"/>
              <a:t>t</a:t>
            </a:r>
            <a:r>
              <a:rPr kumimoji="1" lang="zh-CN" altLang="en-US" sz="2000" dirty="0"/>
              <a:t>上的经验熵，α≥</a:t>
            </a:r>
            <a:r>
              <a:rPr kumimoji="1" lang="en-US" altLang="zh-CN" sz="2000" dirty="0"/>
              <a:t>0</a:t>
            </a:r>
            <a:r>
              <a:rPr kumimoji="1" lang="zh-CN" altLang="en-US" sz="2000" dirty="0"/>
              <a:t>为参数，损失函数：</a:t>
            </a:r>
            <a:endParaRPr kumimoji="1" lang="en-US" altLang="zh-CN" sz="2000" dirty="0"/>
          </a:p>
          <a:p>
            <a:endParaRPr kumimoji="1" lang="en-US" altLang="zh-CN" sz="2000" dirty="0"/>
          </a:p>
          <a:p>
            <a:r>
              <a:rPr kumimoji="1" lang="zh-CN" altLang="en-US" sz="2000" dirty="0"/>
              <a:t>经验熵：</a:t>
            </a:r>
            <a:endParaRPr kumimoji="1" lang="en-US" altLang="zh-CN" sz="2000" dirty="0"/>
          </a:p>
          <a:p>
            <a:endParaRPr kumimoji="1" lang="en-US" altLang="zh-CN" sz="2000" dirty="0"/>
          </a:p>
          <a:p>
            <a:endParaRPr kumimoji="1" lang="en-US" altLang="zh-CN" sz="2000" dirty="0"/>
          </a:p>
          <a:p>
            <a:r>
              <a:rPr kumimoji="1" lang="zh-CN" altLang="en-US" sz="2000" dirty="0"/>
              <a:t>原式第一项：</a:t>
            </a:r>
            <a:endParaRPr kumimoji="1" lang="en-US" altLang="zh-CN" sz="2000" dirty="0"/>
          </a:p>
          <a:p>
            <a:endParaRPr kumimoji="1" lang="en-US" altLang="zh-CN" sz="2000" dirty="0"/>
          </a:p>
          <a:p>
            <a:r>
              <a:rPr kumimoji="1" lang="zh-CN" altLang="en-US" sz="2000" dirty="0"/>
              <a:t>则：</a:t>
            </a:r>
          </a:p>
        </p:txBody>
      </p:sp>
      <p:pic>
        <p:nvPicPr>
          <p:cNvPr id="4" name="图片 3"/>
          <p:cNvPicPr>
            <a:picLocks noChangeAspect="1"/>
          </p:cNvPicPr>
          <p:nvPr/>
        </p:nvPicPr>
        <p:blipFill>
          <a:blip r:embed="rId3"/>
          <a:stretch>
            <a:fillRect/>
          </a:stretch>
        </p:blipFill>
        <p:spPr>
          <a:xfrm>
            <a:off x="7159352" y="1866912"/>
            <a:ext cx="3626003" cy="792088"/>
          </a:xfrm>
          <a:prstGeom prst="rect">
            <a:avLst/>
          </a:prstGeom>
        </p:spPr>
      </p:pic>
      <p:pic>
        <p:nvPicPr>
          <p:cNvPr id="5" name="图片 4"/>
          <p:cNvPicPr>
            <a:picLocks noChangeAspect="1"/>
          </p:cNvPicPr>
          <p:nvPr/>
        </p:nvPicPr>
        <p:blipFill>
          <a:blip r:embed="rId4"/>
          <a:stretch>
            <a:fillRect/>
          </a:stretch>
        </p:blipFill>
        <p:spPr>
          <a:xfrm>
            <a:off x="2349167" y="2812001"/>
            <a:ext cx="2759728" cy="705977"/>
          </a:xfrm>
          <a:prstGeom prst="rect">
            <a:avLst/>
          </a:prstGeom>
        </p:spPr>
      </p:pic>
      <p:pic>
        <p:nvPicPr>
          <p:cNvPr id="6" name="图片 5"/>
          <p:cNvPicPr>
            <a:picLocks noChangeAspect="1"/>
          </p:cNvPicPr>
          <p:nvPr/>
        </p:nvPicPr>
        <p:blipFill>
          <a:blip r:embed="rId5"/>
          <a:stretch>
            <a:fillRect/>
          </a:stretch>
        </p:blipFill>
        <p:spPr>
          <a:xfrm>
            <a:off x="2667269" y="4063925"/>
            <a:ext cx="5349166" cy="936104"/>
          </a:xfrm>
          <a:prstGeom prst="rect">
            <a:avLst/>
          </a:prstGeom>
        </p:spPr>
      </p:pic>
      <p:pic>
        <p:nvPicPr>
          <p:cNvPr id="7" name="图片 6"/>
          <p:cNvPicPr>
            <a:picLocks noChangeAspect="1"/>
          </p:cNvPicPr>
          <p:nvPr/>
        </p:nvPicPr>
        <p:blipFill>
          <a:blip r:embed="rId6"/>
          <a:stretch>
            <a:fillRect/>
          </a:stretch>
        </p:blipFill>
        <p:spPr>
          <a:xfrm>
            <a:off x="1985093" y="5300515"/>
            <a:ext cx="2618473" cy="360040"/>
          </a:xfrm>
          <a:prstGeom prst="rect">
            <a:avLst/>
          </a:prstGeom>
        </p:spPr>
      </p:pic>
      <p:sp>
        <p:nvSpPr>
          <p:cNvPr id="8" name="标题 1"/>
          <p:cNvSpPr txBox="1"/>
          <p:nvPr/>
        </p:nvSpPr>
        <p:spPr>
          <a:xfrm>
            <a:off x="369277" y="-53562"/>
            <a:ext cx="10515600" cy="13255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a:t>决策树的</a:t>
            </a:r>
            <a:r>
              <a:rPr kumimoji="1" lang="zh-CN" altLang="en-US">
                <a:solidFill>
                  <a:srgbClr val="FF0000"/>
                </a:solidFill>
              </a:rPr>
              <a:t>后</a:t>
            </a:r>
            <a:r>
              <a:rPr kumimoji="1" lang="zh-CN" altLang="en-US"/>
              <a:t>剪枝</a:t>
            </a:r>
            <a:endParaRPr lang="zh-CN" altLang="en-US" dirty="0"/>
          </a:p>
        </p:txBody>
      </p:sp>
      <p:pic>
        <p:nvPicPr>
          <p:cNvPr id="4098" name="Picture 2">
            <a:extLst>
              <a:ext uri="{FF2B5EF4-FFF2-40B4-BE49-F238E27FC236}">
                <a16:creationId xmlns:a16="http://schemas.microsoft.com/office/drawing/2014/main" id="{91F8C3DD-018F-835A-99FD-F2EE208491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70042" y="2990738"/>
            <a:ext cx="4021958" cy="308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5398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62082" y="1157935"/>
            <a:ext cx="8424936" cy="5184576"/>
          </a:xfrm>
        </p:spPr>
        <p:txBody>
          <a:bodyPr/>
          <a:lstStyle/>
          <a:p>
            <a:r>
              <a:rPr kumimoji="1" lang="zh-CN" altLang="en-US" dirty="0"/>
              <a:t>树的剪枝算法：</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设一组叶结点回缩到其父结点之前</a:t>
            </a:r>
            <a:r>
              <a:rPr kumimoji="1" lang="zh-CN" altLang="en-US"/>
              <a:t>与之后的</a:t>
            </a:r>
            <a:r>
              <a:rPr kumimoji="1" lang="zh-CN" altLang="en-US" dirty="0"/>
              <a:t>损失函数分别为：</a:t>
            </a:r>
            <a:endParaRPr kumimoji="1" lang="en-US" altLang="zh-CN" dirty="0"/>
          </a:p>
          <a:p>
            <a:r>
              <a:rPr kumimoji="1" lang="zh-CN" altLang="en-US" dirty="0"/>
              <a:t>如果：              </a:t>
            </a:r>
            <a:r>
              <a:rPr kumimoji="1" lang="en-GB" altLang="zh-CN" dirty="0"/>
              <a:t>	</a:t>
            </a:r>
            <a:r>
              <a:rPr kumimoji="1" lang="en-GB" altLang="zh-CN"/>
              <a:t>	             </a:t>
            </a:r>
            <a:r>
              <a:rPr kumimoji="1" lang="zh-CN" altLang="en-US"/>
              <a:t>则</a:t>
            </a:r>
            <a:r>
              <a:rPr kumimoji="1" lang="zh-CN" altLang="en-US" dirty="0"/>
              <a:t>进行剪枝</a:t>
            </a:r>
          </a:p>
        </p:txBody>
      </p:sp>
      <p:pic>
        <p:nvPicPr>
          <p:cNvPr id="8" name="图片 7"/>
          <p:cNvPicPr>
            <a:picLocks noChangeAspect="1"/>
          </p:cNvPicPr>
          <p:nvPr/>
        </p:nvPicPr>
        <p:blipFill>
          <a:blip r:embed="rId3"/>
          <a:stretch>
            <a:fillRect/>
          </a:stretch>
        </p:blipFill>
        <p:spPr>
          <a:xfrm>
            <a:off x="1422122" y="1733999"/>
            <a:ext cx="5658629" cy="1656184"/>
          </a:xfrm>
          <a:prstGeom prst="rect">
            <a:avLst/>
          </a:prstGeom>
        </p:spPr>
      </p:pic>
      <p:pic>
        <p:nvPicPr>
          <p:cNvPr id="9" name="图片 8"/>
          <p:cNvPicPr>
            <a:picLocks noChangeAspect="1"/>
          </p:cNvPicPr>
          <p:nvPr/>
        </p:nvPicPr>
        <p:blipFill>
          <a:blip r:embed="rId4"/>
          <a:stretch>
            <a:fillRect/>
          </a:stretch>
        </p:blipFill>
        <p:spPr>
          <a:xfrm>
            <a:off x="8187929" y="3390183"/>
            <a:ext cx="2078413" cy="360040"/>
          </a:xfrm>
          <a:prstGeom prst="rect">
            <a:avLst/>
          </a:prstGeom>
        </p:spPr>
      </p:pic>
      <p:pic>
        <p:nvPicPr>
          <p:cNvPr id="10" name="图片 9"/>
          <p:cNvPicPr>
            <a:picLocks noChangeAspect="1"/>
          </p:cNvPicPr>
          <p:nvPr/>
        </p:nvPicPr>
        <p:blipFill>
          <a:blip r:embed="rId5"/>
          <a:stretch>
            <a:fillRect/>
          </a:stretch>
        </p:blipFill>
        <p:spPr>
          <a:xfrm>
            <a:off x="2161300" y="3789439"/>
            <a:ext cx="2310518" cy="432048"/>
          </a:xfrm>
          <a:prstGeom prst="rect">
            <a:avLst/>
          </a:prstGeom>
        </p:spPr>
      </p:pic>
      <p:pic>
        <p:nvPicPr>
          <p:cNvPr id="11" name="图片 10"/>
          <p:cNvPicPr>
            <a:picLocks noChangeAspect="1"/>
          </p:cNvPicPr>
          <p:nvPr/>
        </p:nvPicPr>
        <p:blipFill>
          <a:blip r:embed="rId6"/>
          <a:stretch>
            <a:fillRect/>
          </a:stretch>
        </p:blipFill>
        <p:spPr>
          <a:xfrm>
            <a:off x="1436976" y="4535710"/>
            <a:ext cx="8748972" cy="432048"/>
          </a:xfrm>
          <a:prstGeom prst="rect">
            <a:avLst/>
          </a:prstGeom>
        </p:spPr>
      </p:pic>
      <p:sp>
        <p:nvSpPr>
          <p:cNvPr id="12" name="标题 1"/>
          <p:cNvSpPr txBox="1"/>
          <p:nvPr/>
        </p:nvSpPr>
        <p:spPr>
          <a:xfrm>
            <a:off x="369277" y="97440"/>
            <a:ext cx="10515600" cy="13255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a:t>决策树的</a:t>
            </a:r>
            <a:r>
              <a:rPr kumimoji="1" lang="zh-CN" altLang="en-US">
                <a:solidFill>
                  <a:srgbClr val="FF0000"/>
                </a:solidFill>
              </a:rPr>
              <a:t>后</a:t>
            </a:r>
            <a:r>
              <a:rPr kumimoji="1" lang="zh-CN" altLang="en-US"/>
              <a:t>剪枝</a:t>
            </a:r>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2018750" y="303733"/>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solidFill>
                <a:srgbClr val="C00000"/>
              </a:solidFill>
            </a:endParaRPr>
          </a:p>
        </p:txBody>
      </p:sp>
      <p:sp>
        <p:nvSpPr>
          <p:cNvPr id="3" name="内容占位符 2"/>
          <p:cNvSpPr>
            <a:spLocks noGrp="1"/>
          </p:cNvSpPr>
          <p:nvPr>
            <p:ph idx="1"/>
          </p:nvPr>
        </p:nvSpPr>
        <p:spPr>
          <a:xfrm>
            <a:off x="752475" y="1321841"/>
            <a:ext cx="10515600" cy="4351338"/>
          </a:xfrm>
        </p:spPr>
        <p:txBody>
          <a:bodyPr>
            <a:normAutofit lnSpcReduction="10000"/>
          </a:bodyPr>
          <a:lstStyle/>
          <a:p>
            <a:pPr algn="just"/>
            <a:r>
              <a:rPr lang="zh-CN" altLang="en-US" sz="2400" dirty="0">
                <a:solidFill>
                  <a:srgbClr val="C00000"/>
                </a:solidFill>
              </a:rPr>
              <a:t>一般可以将分类模型的误差分为：</a:t>
            </a:r>
          </a:p>
          <a:p>
            <a:pPr lvl="1" algn="just"/>
            <a:r>
              <a:rPr lang="en-US" altLang="zh-CN" sz="2000" dirty="0">
                <a:solidFill>
                  <a:srgbClr val="C00000"/>
                </a:solidFill>
              </a:rPr>
              <a:t>1</a:t>
            </a:r>
            <a:r>
              <a:rPr lang="zh-CN" altLang="en-US" sz="2000" dirty="0">
                <a:solidFill>
                  <a:srgbClr val="C00000"/>
                </a:solidFill>
              </a:rPr>
              <a:t>、训练误差（</a:t>
            </a:r>
            <a:r>
              <a:rPr lang="en-US" altLang="zh-CN" sz="2000" dirty="0">
                <a:solidFill>
                  <a:srgbClr val="C00000"/>
                </a:solidFill>
              </a:rPr>
              <a:t>Training Error</a:t>
            </a:r>
            <a:r>
              <a:rPr lang="zh-CN" altLang="en-US" sz="2000" dirty="0">
                <a:solidFill>
                  <a:srgbClr val="C00000"/>
                </a:solidFill>
              </a:rPr>
              <a:t>）；</a:t>
            </a:r>
          </a:p>
          <a:p>
            <a:pPr lvl="1" algn="just"/>
            <a:r>
              <a:rPr lang="en-US" altLang="zh-CN" sz="2000" dirty="0">
                <a:solidFill>
                  <a:srgbClr val="C00000"/>
                </a:solidFill>
              </a:rPr>
              <a:t>2</a:t>
            </a:r>
            <a:r>
              <a:rPr lang="zh-CN" altLang="en-US" sz="2000" dirty="0">
                <a:solidFill>
                  <a:srgbClr val="C00000"/>
                </a:solidFill>
              </a:rPr>
              <a:t>、泛化误差（</a:t>
            </a:r>
            <a:r>
              <a:rPr lang="en-US" altLang="zh-CN" sz="2000" dirty="0">
                <a:solidFill>
                  <a:srgbClr val="C00000"/>
                </a:solidFill>
              </a:rPr>
              <a:t>Generalization Error</a:t>
            </a:r>
            <a:r>
              <a:rPr lang="zh-CN" altLang="en-US" sz="2000" dirty="0">
                <a:solidFill>
                  <a:srgbClr val="C00000"/>
                </a:solidFill>
              </a:rPr>
              <a:t>）</a:t>
            </a:r>
          </a:p>
          <a:p>
            <a:pPr algn="just"/>
            <a:r>
              <a:rPr lang="zh-CN" altLang="en-US" sz="2400" dirty="0">
                <a:solidFill>
                  <a:srgbClr val="C00000"/>
                </a:solidFill>
              </a:rPr>
              <a:t>训练误差是在训练记录上误分类样本比例；</a:t>
            </a:r>
            <a:endParaRPr lang="en-US" altLang="zh-CN" sz="2400" dirty="0">
              <a:solidFill>
                <a:srgbClr val="C00000"/>
              </a:solidFill>
            </a:endParaRPr>
          </a:p>
          <a:p>
            <a:pPr algn="just"/>
            <a:r>
              <a:rPr lang="zh-CN" altLang="en-US" sz="2400" dirty="0">
                <a:solidFill>
                  <a:srgbClr val="C00000"/>
                </a:solidFill>
              </a:rPr>
              <a:t>泛化误差是模型在未知记录上的期望误差；</a:t>
            </a:r>
          </a:p>
          <a:p>
            <a:pPr algn="just"/>
            <a:endParaRPr lang="zh-CN" altLang="en-US" sz="2400" dirty="0">
              <a:solidFill>
                <a:srgbClr val="FF0000"/>
              </a:solidFill>
            </a:endParaRPr>
          </a:p>
          <a:p>
            <a:pPr algn="just"/>
            <a:r>
              <a:rPr lang="zh-CN" altLang="en-US" sz="2400" dirty="0"/>
              <a:t> 一个好的模型不仅要能够很好地拟合训练数据，而且对未知样本也要能够准确地分类。</a:t>
            </a:r>
          </a:p>
          <a:p>
            <a:pPr algn="just"/>
            <a:r>
              <a:rPr lang="zh-CN" altLang="en-US" sz="2400" dirty="0"/>
              <a:t> 一个好的分类模型必须具有低的训练误差和泛化误差。因为一个具有低训练误差的模型，其泛化误差可能比具有较高训练误差的模型高。（训练误差低，泛化误差高，称为过渡拟合）</a:t>
            </a:r>
          </a:p>
          <a:p>
            <a:endParaRPr lang="zh-CN" altLang="en-US" dirty="0"/>
          </a:p>
        </p:txBody>
      </p:sp>
      <p:sp>
        <p:nvSpPr>
          <p:cNvPr id="4" name="标题 1"/>
          <p:cNvSpPr txBox="1"/>
          <p:nvPr/>
        </p:nvSpPr>
        <p:spPr>
          <a:xfrm>
            <a:off x="369277" y="303733"/>
            <a:ext cx="10515600" cy="896417"/>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决策树面临的问题</a:t>
            </a:r>
            <a:endParaRPr lang="zh-CN" altLang="en-US" dirty="0">
              <a:solidFill>
                <a:srgbClr val="C0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2018750" y="303733"/>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solidFill>
                <a:srgbClr val="C00000"/>
              </a:solidFill>
            </a:endParaRPr>
          </a:p>
        </p:txBody>
      </p:sp>
      <p:sp>
        <p:nvSpPr>
          <p:cNvPr id="3" name="内容占位符 2"/>
          <p:cNvSpPr>
            <a:spLocks noGrp="1"/>
          </p:cNvSpPr>
          <p:nvPr>
            <p:ph idx="1"/>
          </p:nvPr>
        </p:nvSpPr>
        <p:spPr>
          <a:xfrm>
            <a:off x="751925" y="1446733"/>
            <a:ext cx="10515600" cy="4351338"/>
          </a:xfrm>
        </p:spPr>
        <p:txBody>
          <a:bodyPr>
            <a:normAutofit/>
          </a:bodyPr>
          <a:lstStyle/>
          <a:p>
            <a:pPr marL="0" indent="0" algn="just">
              <a:buNone/>
            </a:pPr>
            <a:r>
              <a:rPr lang="zh-CN" altLang="en-US" sz="2800"/>
              <a:t>过拟合</a:t>
            </a:r>
            <a:endParaRPr lang="en-US" altLang="zh-CN" sz="2800" dirty="0"/>
          </a:p>
          <a:p>
            <a:pPr marL="0" indent="0" algn="just">
              <a:buNone/>
            </a:pPr>
            <a:r>
              <a:rPr lang="zh-CN" altLang="en-US" sz="2800" dirty="0"/>
              <a:t>对学习算法是否成功的真正测试是看它对于训练中未见到的数据的执行性能。训练过程应该包含训练样本和验证样本。验证样本用于测试训练后的性能。如果验证结果差，则需要考虑采用不同的结构重新进行训练，例如使用更大的样本集，或者改变从连续值到离散值得数据转换等。</a:t>
            </a:r>
          </a:p>
          <a:p>
            <a:pPr marL="0" indent="0" algn="just">
              <a:buNone/>
            </a:pPr>
            <a:r>
              <a:rPr lang="zh-CN" altLang="en-US" sz="2800"/>
              <a:t>通常</a:t>
            </a:r>
            <a:r>
              <a:rPr lang="zh-CN" altLang="en-US" sz="2800" dirty="0"/>
              <a:t>应该建立一个验证过程，在训练最终完成后用来检测训练结果的泛化能力。</a:t>
            </a:r>
          </a:p>
          <a:p>
            <a:endParaRPr lang="zh-CN" altLang="en-US" dirty="0"/>
          </a:p>
        </p:txBody>
      </p:sp>
      <p:sp>
        <p:nvSpPr>
          <p:cNvPr id="4" name="标题 1"/>
          <p:cNvSpPr txBox="1"/>
          <p:nvPr/>
        </p:nvSpPr>
        <p:spPr>
          <a:xfrm>
            <a:off x="369277" y="212451"/>
            <a:ext cx="10515600" cy="13255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决策树面临的问题</a:t>
            </a:r>
            <a:endParaRPr lang="zh-CN" altLang="en-US" dirty="0">
              <a:solidFill>
                <a:srgbClr val="C0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10187-1A80-0231-76B6-9FCCB3396578}"/>
              </a:ext>
            </a:extLst>
          </p:cNvPr>
          <p:cNvSpPr>
            <a:spLocks noGrp="1"/>
          </p:cNvSpPr>
          <p:nvPr>
            <p:ph type="title"/>
          </p:nvPr>
        </p:nvSpPr>
        <p:spPr/>
        <p:txBody>
          <a:bodyPr/>
          <a:lstStyle/>
          <a:p>
            <a:r>
              <a:rPr lang="zh-CN" altLang="en-US"/>
              <a:t>模型评估：留出法</a:t>
            </a:r>
          </a:p>
        </p:txBody>
      </p:sp>
      <p:sp>
        <p:nvSpPr>
          <p:cNvPr id="3" name="内容占位符 2">
            <a:extLst>
              <a:ext uri="{FF2B5EF4-FFF2-40B4-BE49-F238E27FC236}">
                <a16:creationId xmlns:a16="http://schemas.microsoft.com/office/drawing/2014/main" id="{C9C36E30-F4F6-BCF4-FC6F-03C157B826E4}"/>
              </a:ext>
            </a:extLst>
          </p:cNvPr>
          <p:cNvSpPr>
            <a:spLocks noGrp="1"/>
          </p:cNvSpPr>
          <p:nvPr>
            <p:ph idx="1"/>
          </p:nvPr>
        </p:nvSpPr>
        <p:spPr/>
        <p:txBody>
          <a:bodyPr>
            <a:normAutofit/>
          </a:bodyPr>
          <a:lstStyle/>
          <a:p>
            <a:pPr marL="0" indent="0">
              <a:buNone/>
            </a:pPr>
            <a:r>
              <a:rPr lang="zh-CN" altLang="en-US" sz="2400"/>
              <a:t>留出法直接将数据集划分为两个互斥的集合，一个集合做训练集，一个集合做测试集。</a:t>
            </a:r>
          </a:p>
          <a:p>
            <a:pPr marL="0" indent="0">
              <a:buNone/>
            </a:pPr>
            <a:endParaRPr lang="en-US" altLang="zh-CN" sz="2400"/>
          </a:p>
          <a:p>
            <a:pPr marL="0" indent="0">
              <a:buNone/>
            </a:pPr>
            <a:r>
              <a:rPr lang="zh-CN" altLang="en-US" sz="2400"/>
              <a:t>注意点：要保持数据分布的一致性（分层采样）；采用多次随机划分取均值的评估方法；测试集的比例应该适当（整体数据规模如果较小，</a:t>
            </a:r>
            <a:r>
              <a:rPr lang="en-US" altLang="zh-CN" sz="2400"/>
              <a:t>1/3~1/10</a:t>
            </a:r>
            <a:r>
              <a:rPr lang="zh-CN" altLang="en-US" sz="2400"/>
              <a:t>；整体数据规模如果非常大，测试集一般几</a:t>
            </a:r>
            <a:r>
              <a:rPr lang="en-US" altLang="zh-CN" sz="2400"/>
              <a:t>K</a:t>
            </a:r>
            <a:r>
              <a:rPr lang="zh-CN" altLang="en-US" sz="2400"/>
              <a:t>到几十</a:t>
            </a:r>
            <a:r>
              <a:rPr lang="en-US" altLang="zh-CN" sz="2400"/>
              <a:t>K</a:t>
            </a:r>
            <a:r>
              <a:rPr lang="zh-CN" altLang="en-US" sz="2400"/>
              <a:t>）</a:t>
            </a:r>
          </a:p>
        </p:txBody>
      </p:sp>
    </p:spTree>
    <p:extLst>
      <p:ext uri="{BB962C8B-B14F-4D97-AF65-F5344CB8AC3E}">
        <p14:creationId xmlns:p14="http://schemas.microsoft.com/office/powerpoint/2010/main" val="2423485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DD2823-CC01-0632-842B-B755D439B2DA}"/>
              </a:ext>
            </a:extLst>
          </p:cNvPr>
          <p:cNvSpPr>
            <a:spLocks noGrp="1"/>
          </p:cNvSpPr>
          <p:nvPr>
            <p:ph type="title"/>
          </p:nvPr>
        </p:nvSpPr>
        <p:spPr>
          <a:xfrm>
            <a:off x="1097279" y="263527"/>
            <a:ext cx="10799445" cy="1450757"/>
          </a:xfrm>
        </p:spPr>
        <p:txBody>
          <a:bodyPr/>
          <a:lstStyle/>
          <a:p>
            <a:r>
              <a:rPr lang="zh-CN" altLang="en-US"/>
              <a:t>模型评估：交叉验证</a:t>
            </a:r>
            <a:r>
              <a:rPr lang="en-US" altLang="zh-CN"/>
              <a:t>(</a:t>
            </a:r>
            <a:r>
              <a:rPr lang="en-US" altLang="zh-CN">
                <a:solidFill>
                  <a:srgbClr val="FF0000"/>
                </a:solidFill>
              </a:rPr>
              <a:t>c</a:t>
            </a:r>
            <a:r>
              <a:rPr lang="en-US" altLang="zh-CN"/>
              <a:t>ross </a:t>
            </a:r>
            <a:r>
              <a:rPr lang="en-US" altLang="zh-CN">
                <a:solidFill>
                  <a:srgbClr val="FF0000"/>
                </a:solidFill>
              </a:rPr>
              <a:t>v</a:t>
            </a:r>
            <a:r>
              <a:rPr lang="en-US" altLang="zh-CN"/>
              <a:t>alidation</a:t>
            </a:r>
            <a:r>
              <a:rPr lang="zh-CN" altLang="en-US"/>
              <a:t>，</a:t>
            </a:r>
            <a:r>
              <a:rPr lang="en-US" altLang="zh-CN"/>
              <a:t>cv)</a:t>
            </a:r>
            <a:endParaRPr lang="zh-CN" altLang="en-US"/>
          </a:p>
        </p:txBody>
      </p:sp>
      <p:sp>
        <p:nvSpPr>
          <p:cNvPr id="3" name="内容占位符 2">
            <a:extLst>
              <a:ext uri="{FF2B5EF4-FFF2-40B4-BE49-F238E27FC236}">
                <a16:creationId xmlns:a16="http://schemas.microsoft.com/office/drawing/2014/main" id="{A29DE182-9A0F-BAF4-BC61-E96E16527BD2}"/>
              </a:ext>
            </a:extLst>
          </p:cNvPr>
          <p:cNvSpPr>
            <a:spLocks noGrp="1"/>
          </p:cNvSpPr>
          <p:nvPr>
            <p:ph idx="1"/>
          </p:nvPr>
        </p:nvSpPr>
        <p:spPr>
          <a:xfrm>
            <a:off x="1097280" y="1845734"/>
            <a:ext cx="10058400" cy="1230841"/>
          </a:xfrm>
        </p:spPr>
        <p:txBody>
          <a:bodyPr>
            <a:normAutofit/>
          </a:bodyPr>
          <a:lstStyle/>
          <a:p>
            <a:pPr marL="0" indent="0">
              <a:buNone/>
            </a:pPr>
            <a:r>
              <a:rPr lang="zh-CN" altLang="en-US" sz="2400"/>
              <a:t>将数据集平均分成</a:t>
            </a:r>
            <a:r>
              <a:rPr lang="en-US" altLang="zh-CN" sz="2400"/>
              <a:t>k</a:t>
            </a:r>
            <a:r>
              <a:rPr lang="zh-CN" altLang="en-US" sz="2400"/>
              <a:t>份，并尽量保证每份数据分布一致。依次用其中</a:t>
            </a:r>
            <a:r>
              <a:rPr lang="en-US" altLang="zh-CN" sz="2400"/>
              <a:t>k-1</a:t>
            </a:r>
            <a:r>
              <a:rPr lang="zh-CN" altLang="en-US" sz="2400"/>
              <a:t>份作为训练集，剩下的一份作为测试集。这样就有</a:t>
            </a:r>
            <a:r>
              <a:rPr lang="en-US" altLang="zh-CN" sz="2400"/>
              <a:t>k</a:t>
            </a:r>
            <a:r>
              <a:rPr lang="zh-CN" altLang="en-US" sz="2400"/>
              <a:t>组训练集</a:t>
            </a:r>
            <a:r>
              <a:rPr lang="en-US" altLang="zh-CN" sz="2400"/>
              <a:t>/</a:t>
            </a:r>
            <a:r>
              <a:rPr lang="zh-CN" altLang="en-US" sz="2400"/>
              <a:t>测试集，从而可以进行</a:t>
            </a:r>
            <a:r>
              <a:rPr lang="en-US" altLang="zh-CN" sz="2400"/>
              <a:t>k</a:t>
            </a:r>
            <a:r>
              <a:rPr lang="zh-CN" altLang="en-US" sz="2400"/>
              <a:t>次训练和测试，返回</a:t>
            </a:r>
            <a:r>
              <a:rPr lang="en-US" altLang="zh-CN" sz="2400"/>
              <a:t>k</a:t>
            </a:r>
            <a:r>
              <a:rPr lang="zh-CN" altLang="en-US" sz="2400"/>
              <a:t>次测试结果的均值，也称为“</a:t>
            </a:r>
            <a:r>
              <a:rPr lang="en-US" altLang="zh-CN" sz="2400"/>
              <a:t>k</a:t>
            </a:r>
            <a:r>
              <a:rPr lang="zh-CN" altLang="en-US" sz="2400"/>
              <a:t>折交叉验证法”</a:t>
            </a:r>
          </a:p>
        </p:txBody>
      </p:sp>
      <p:pic>
        <p:nvPicPr>
          <p:cNvPr id="10242" name="Picture 2">
            <a:extLst>
              <a:ext uri="{FF2B5EF4-FFF2-40B4-BE49-F238E27FC236}">
                <a16:creationId xmlns:a16="http://schemas.microsoft.com/office/drawing/2014/main" id="{C4CD8D8B-2E76-614E-4E13-0DF274CCD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4" y="3076574"/>
            <a:ext cx="6059521"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6832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DD2823-CC01-0632-842B-B755D439B2DA}"/>
              </a:ext>
            </a:extLst>
          </p:cNvPr>
          <p:cNvSpPr>
            <a:spLocks noGrp="1"/>
          </p:cNvSpPr>
          <p:nvPr>
            <p:ph type="title"/>
          </p:nvPr>
        </p:nvSpPr>
        <p:spPr/>
        <p:txBody>
          <a:bodyPr/>
          <a:lstStyle/>
          <a:p>
            <a:r>
              <a:rPr lang="zh-CN" altLang="en-US"/>
              <a:t>超参数选择：网格搜索</a:t>
            </a:r>
            <a:r>
              <a:rPr lang="en-US" altLang="zh-CN"/>
              <a:t>+K</a:t>
            </a:r>
            <a:r>
              <a:rPr lang="zh-CN" altLang="en-US"/>
              <a:t>折交叉验证</a:t>
            </a:r>
          </a:p>
        </p:txBody>
      </p:sp>
      <p:sp>
        <p:nvSpPr>
          <p:cNvPr id="3" name="内容占位符 2">
            <a:extLst>
              <a:ext uri="{FF2B5EF4-FFF2-40B4-BE49-F238E27FC236}">
                <a16:creationId xmlns:a16="http://schemas.microsoft.com/office/drawing/2014/main" id="{A29DE182-9A0F-BAF4-BC61-E96E16527BD2}"/>
              </a:ext>
            </a:extLst>
          </p:cNvPr>
          <p:cNvSpPr>
            <a:spLocks noGrp="1"/>
          </p:cNvSpPr>
          <p:nvPr>
            <p:ph idx="1"/>
          </p:nvPr>
        </p:nvSpPr>
        <p:spPr/>
        <p:txBody>
          <a:bodyPr/>
          <a:lstStyle/>
          <a:p>
            <a:r>
              <a:rPr lang="zh-CN" altLang="en-US"/>
              <a:t>网格搜索（</a:t>
            </a:r>
            <a:r>
              <a:rPr lang="en-US" altLang="zh-CN"/>
              <a:t>GridSearch</a:t>
            </a:r>
            <a:r>
              <a:rPr lang="zh-CN" altLang="en-US"/>
              <a:t>）算法是一种通过遍历给定的参数组合来优化模型表现的方法。</a:t>
            </a:r>
          </a:p>
          <a:p>
            <a:r>
              <a:rPr lang="zh-CN" altLang="en-US"/>
              <a:t>以决策树为例，当我们确定了要使用决策树算法的时候，为了能够更好地拟合和预测，我们需要调整它的参数。在决策树算法中，我们通常选择的参数是决策树的最大深度。</a:t>
            </a:r>
          </a:p>
          <a:p>
            <a:r>
              <a:rPr lang="zh-CN" altLang="en-US"/>
              <a:t>于是我们会给出一系列的最大深度的值，比如 </a:t>
            </a:r>
            <a:r>
              <a:rPr lang="en-US" altLang="zh-CN"/>
              <a:t>{‘max_depth’: [1,2,3,4,5]}</a:t>
            </a:r>
            <a:r>
              <a:rPr lang="zh-CN" altLang="en-US"/>
              <a:t>，我们会尽可能包含最优最大深度。</a:t>
            </a:r>
          </a:p>
          <a:p>
            <a:r>
              <a:rPr lang="zh-CN" altLang="en-US"/>
              <a:t>不过，我们如何知道哪一个最大深度的模型是最好的呢？我们需要一种可靠的评分方法，对每个最大深度的决策树模型都进行评分，这个时候可以</a:t>
            </a:r>
            <a:r>
              <a:rPr lang="en-US" altLang="zh-CN"/>
              <a:t>K</a:t>
            </a:r>
            <a:r>
              <a:rPr lang="zh-CN" altLang="en-US"/>
              <a:t>折交叉验证，这样就组合出</a:t>
            </a:r>
            <a:r>
              <a:rPr lang="en-US" altLang="zh-CN"/>
              <a:t>GridSearchCV</a:t>
            </a:r>
            <a:endParaRPr lang="zh-CN" altLang="en-US"/>
          </a:p>
        </p:txBody>
      </p:sp>
    </p:spTree>
    <p:extLst>
      <p:ext uri="{BB962C8B-B14F-4D97-AF65-F5344CB8AC3E}">
        <p14:creationId xmlns:p14="http://schemas.microsoft.com/office/powerpoint/2010/main" val="36315988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DD2823-CC01-0632-842B-B755D439B2DA}"/>
              </a:ext>
            </a:extLst>
          </p:cNvPr>
          <p:cNvSpPr>
            <a:spLocks noGrp="1"/>
          </p:cNvSpPr>
          <p:nvPr>
            <p:ph type="title"/>
          </p:nvPr>
        </p:nvSpPr>
        <p:spPr/>
        <p:txBody>
          <a:bodyPr/>
          <a:lstStyle/>
          <a:p>
            <a:r>
              <a:rPr lang="zh-CN" altLang="en-US"/>
              <a:t>参数求优：引入验证集</a:t>
            </a:r>
          </a:p>
        </p:txBody>
      </p:sp>
      <p:sp>
        <p:nvSpPr>
          <p:cNvPr id="3" name="内容占位符 2">
            <a:extLst>
              <a:ext uri="{FF2B5EF4-FFF2-40B4-BE49-F238E27FC236}">
                <a16:creationId xmlns:a16="http://schemas.microsoft.com/office/drawing/2014/main" id="{A29DE182-9A0F-BAF4-BC61-E96E16527BD2}"/>
              </a:ext>
            </a:extLst>
          </p:cNvPr>
          <p:cNvSpPr>
            <a:spLocks noGrp="1"/>
          </p:cNvSpPr>
          <p:nvPr>
            <p:ph idx="1"/>
          </p:nvPr>
        </p:nvSpPr>
        <p:spPr/>
        <p:txBody>
          <a:bodyPr>
            <a:normAutofit/>
          </a:bodyPr>
          <a:lstStyle/>
          <a:p>
            <a:pPr marL="0" indent="0">
              <a:buNone/>
            </a:pPr>
            <a:r>
              <a:rPr lang="zh-CN" altLang="en-US" sz="3200"/>
              <a:t>对基于梯度下降类型的优化方法，在训练过程中，必须引入一个验证集，从而保证训练过程不出现过拟合问题。</a:t>
            </a:r>
            <a:endParaRPr lang="en-US" altLang="zh-CN" sz="3200"/>
          </a:p>
          <a:p>
            <a:pPr marL="0" indent="0">
              <a:buNone/>
            </a:pPr>
            <a:endParaRPr lang="en-US" altLang="zh-CN" sz="3200"/>
          </a:p>
          <a:p>
            <a:pPr marL="0" indent="0">
              <a:buNone/>
            </a:pPr>
            <a:r>
              <a:rPr lang="zh-CN" altLang="en-US" sz="3200"/>
              <a:t>这时就出现了：训练集、验证集、测试集</a:t>
            </a:r>
            <a:endParaRPr lang="en-US" altLang="zh-CN" sz="3200"/>
          </a:p>
          <a:p>
            <a:pPr marL="0" indent="0">
              <a:buNone/>
            </a:pPr>
            <a:r>
              <a:rPr lang="zh-CN" altLang="en-US" sz="3200"/>
              <a:t>模型在训练集上进行优化参数，通过不停地观察验证集上的性能，从而决定什么时候停下来；停下来后在测试集上评估自己的性能。</a:t>
            </a:r>
          </a:p>
        </p:txBody>
      </p:sp>
    </p:spTree>
    <p:extLst>
      <p:ext uri="{BB962C8B-B14F-4D97-AF65-F5344CB8AC3E}">
        <p14:creationId xmlns:p14="http://schemas.microsoft.com/office/powerpoint/2010/main" val="14800521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491BB-AE3D-DD5F-BFF5-D07ACFA68E7A}"/>
              </a:ext>
            </a:extLst>
          </p:cNvPr>
          <p:cNvSpPr>
            <a:spLocks noGrp="1"/>
          </p:cNvSpPr>
          <p:nvPr>
            <p:ph type="title"/>
          </p:nvPr>
        </p:nvSpPr>
        <p:spPr>
          <a:xfrm>
            <a:off x="1097280" y="263527"/>
            <a:ext cx="10058400" cy="898523"/>
          </a:xfrm>
        </p:spPr>
        <p:txBody>
          <a:bodyPr/>
          <a:lstStyle/>
          <a:p>
            <a:r>
              <a:rPr lang="zh-CN" altLang="en-US"/>
              <a:t>真实的业务过程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6C04FF-CC76-7DC2-3027-C29B1DD3526F}"/>
                  </a:ext>
                </a:extLst>
              </p:cNvPr>
              <p:cNvSpPr>
                <a:spLocks noGrp="1"/>
              </p:cNvSpPr>
              <p:nvPr>
                <p:ph idx="1"/>
              </p:nvPr>
            </p:nvSpPr>
            <p:spPr>
              <a:xfrm>
                <a:off x="1097280" y="1521884"/>
                <a:ext cx="10058400" cy="4023360"/>
              </a:xfrm>
            </p:spPr>
            <p:txBody>
              <a:bodyPr>
                <a:normAutofit fontScale="92500"/>
              </a:bodyPr>
              <a:lstStyle/>
              <a:p>
                <a:pPr algn="just"/>
                <a:r>
                  <a:rPr lang="en-US" altLang="zh-CN" sz="2400"/>
                  <a:t>1. </a:t>
                </a:r>
                <a:r>
                  <a:rPr lang="zh-CN" altLang="en-US" sz="2400"/>
                  <a:t>收集数据</a:t>
                </a:r>
                <a:r>
                  <a:rPr lang="en-US" altLang="zh-CN" sz="2400"/>
                  <a:t>W</a:t>
                </a:r>
              </a:p>
              <a:p>
                <a:pPr algn="just"/>
                <a:r>
                  <a:rPr lang="en-US" altLang="zh-CN" sz="2400"/>
                  <a:t>2. </a:t>
                </a:r>
                <a:r>
                  <a:rPr lang="zh-CN" altLang="en-US" sz="2400"/>
                  <a:t>从</a:t>
                </a:r>
                <a:r>
                  <a:rPr lang="en-US" altLang="zh-CN" sz="2400"/>
                  <a:t>W</a:t>
                </a:r>
                <a:r>
                  <a:rPr lang="zh-CN" altLang="en-US" sz="2400"/>
                  <a:t>中均衡采样出测试数据</a:t>
                </a:r>
                <a:r>
                  <a:rPr lang="en-US" altLang="zh-CN" sz="2400"/>
                  <a:t>BBD(BlackBoxData)</a:t>
                </a:r>
                <a:r>
                  <a:rPr lang="zh-CN" altLang="en-US" sz="2400"/>
                  <a:t>，由模型测试人员黑箱保存；剩余的数据记为</a:t>
                </a:r>
                <a:r>
                  <a:rPr lang="en-US" altLang="zh-CN" sz="2400"/>
                  <a:t>D</a:t>
                </a:r>
              </a:p>
              <a:p>
                <a:pPr algn="just"/>
                <a:r>
                  <a:rPr lang="en-US" altLang="zh-CN" sz="2400"/>
                  <a:t>3. </a:t>
                </a:r>
                <a:r>
                  <a:rPr lang="zh-CN" altLang="en-US" sz="2400"/>
                  <a:t>将</a:t>
                </a:r>
                <a:r>
                  <a:rPr lang="en-US" altLang="zh-CN" sz="2400"/>
                  <a:t>D</a:t>
                </a:r>
                <a:r>
                  <a:rPr lang="zh-CN" altLang="en-US" sz="2400"/>
                  <a:t>发布给模型开发人员，模型开发人员选择备选的模型</a:t>
                </a:r>
                <a:r>
                  <a:rPr lang="en-US" altLang="zh-CN" sz="2400"/>
                  <a:t>M1,M2,M3</a:t>
                </a:r>
              </a:p>
              <a:p>
                <a:pPr algn="just"/>
                <a:r>
                  <a:rPr lang="en-US" altLang="zh-CN" sz="2400"/>
                  <a:t>4. </a:t>
                </a:r>
                <a:r>
                  <a:rPr lang="zh-CN" altLang="en-US" sz="2400"/>
                  <a:t>将</a:t>
                </a:r>
                <a:r>
                  <a:rPr lang="en-US" altLang="zh-CN" sz="2400"/>
                  <a:t>D</a:t>
                </a:r>
                <a:r>
                  <a:rPr lang="zh-CN" altLang="en-US" sz="2400"/>
                  <a:t>做</a:t>
                </a:r>
                <a:r>
                  <a:rPr lang="en-US" altLang="zh-CN" sz="2400"/>
                  <a:t>K-</a:t>
                </a:r>
                <a:r>
                  <a:rPr lang="zh-CN" altLang="en-US" sz="2400"/>
                  <a:t>折交叉验证切分，对每个模型</a:t>
                </a:r>
                <a:r>
                  <a:rPr lang="en-US" altLang="zh-CN" sz="2400"/>
                  <a:t>Mi</a:t>
                </a:r>
                <a:r>
                  <a:rPr lang="zh-CN" altLang="en-US" sz="2400"/>
                  <a:t>，设置不同的超参数集合，做</a:t>
                </a:r>
                <a:r>
                  <a:rPr lang="en-US" altLang="zh-CN" sz="2400"/>
                  <a:t>GridSearchCV</a:t>
                </a:r>
                <a:r>
                  <a:rPr lang="zh-CN" altLang="en-US" sz="2400"/>
                  <a:t>，最后哪个模型在特定的超参数下的性能最高，用哪个模型</a:t>
                </a:r>
                <a:endParaRPr lang="en-US" altLang="zh-CN" sz="2400"/>
              </a:p>
              <a:p>
                <a:pPr algn="just"/>
                <a:r>
                  <a:rPr lang="en-US" altLang="zh-CN" sz="2400"/>
                  <a:t>5. </a:t>
                </a:r>
                <a:r>
                  <a:rPr lang="zh-CN" altLang="en-US" sz="2400"/>
                  <a:t>比如选择中</a:t>
                </a:r>
                <a:r>
                  <a:rPr lang="en-US" altLang="zh-CN" sz="2400"/>
                  <a:t>Mk</a:t>
                </a:r>
                <a:r>
                  <a:rPr lang="zh-CN" altLang="en-US" sz="2400"/>
                  <a:t>，使用最好的超参数和整个</a:t>
                </a:r>
                <a:r>
                  <a:rPr lang="en-US" altLang="zh-CN" sz="2400"/>
                  <a:t>D</a:t>
                </a:r>
                <a:r>
                  <a:rPr lang="zh-CN" altLang="en-US" sz="2400"/>
                  <a:t>重新训练</a:t>
                </a:r>
                <a:r>
                  <a:rPr lang="en-US" altLang="zh-CN" sz="2400"/>
                  <a:t>Mk</a:t>
                </a:r>
                <a:r>
                  <a:rPr lang="zh-CN" altLang="en-US" sz="2400"/>
                  <a:t>，最终得到模型</a:t>
                </a:r>
                <a14:m>
                  <m:oMath xmlns:m="http://schemas.openxmlformats.org/officeDocument/2006/math">
                    <m:sSub>
                      <m:sSubPr>
                        <m:ctrlPr>
                          <a:rPr lang="en-US" altLang="zh-CN" sz="2400" b="0" i="1" smtClean="0">
                            <a:latin typeface="Cambria Math" panose="02040503050406030204" pitchFamily="18" charset="0"/>
                          </a:rPr>
                        </m:ctrlPr>
                      </m:sSubPr>
                      <m:e>
                        <m:r>
                          <m:rPr>
                            <m:sty m:val="p"/>
                          </m:rPr>
                          <a:rPr lang="en-US" altLang="zh-CN" sz="2400" i="1">
                            <a:latin typeface="Cambria Math" panose="02040503050406030204" pitchFamily="18" charset="0"/>
                          </a:rPr>
                          <m:t>M</m:t>
                        </m:r>
                      </m:e>
                      <m:sub>
                        <m:r>
                          <a:rPr lang="en-US" altLang="zh-CN" sz="2400" b="0" i="1" smtClean="0">
                            <a:latin typeface="Cambria Math" panose="02040503050406030204" pitchFamily="18" charset="0"/>
                          </a:rPr>
                          <m:t>𝑘</m:t>
                        </m:r>
                      </m:sub>
                    </m:sSub>
                    <m:d>
                      <m:dPr>
                        <m:ctrlPr>
                          <a:rPr lang="en-US" altLang="zh-CN" sz="2400" b="0" i="1" smtClean="0">
                            <a:latin typeface="Cambria Math" panose="02040503050406030204" pitchFamily="18" charset="0"/>
                          </a:rPr>
                        </m:ctrlPr>
                      </m:dPr>
                      <m:e>
                        <m:r>
                          <a:rPr lang="zh-CN" altLang="en-US" sz="2400" b="0" i="1" smtClean="0">
                            <a:latin typeface="Cambria Math" panose="02040503050406030204" pitchFamily="18" charset="0"/>
                          </a:rPr>
                          <m:t>𝜃</m:t>
                        </m:r>
                      </m:e>
                    </m:d>
                  </m:oMath>
                </a14:m>
                <a:endParaRPr lang="en-US" altLang="zh-CN" sz="2400" b="0"/>
              </a:p>
              <a:p>
                <a:pPr algn="just"/>
                <a:r>
                  <a:rPr lang="en-US" altLang="zh-CN" sz="2400"/>
                  <a:t>6. </a:t>
                </a:r>
                <a:r>
                  <a:rPr lang="zh-CN" altLang="en-US" sz="2400"/>
                  <a:t>模型测试人员从</a:t>
                </a:r>
                <a:r>
                  <a:rPr lang="en-US" altLang="zh-CN" sz="2400"/>
                  <a:t>BBD</a:t>
                </a:r>
                <a:r>
                  <a:rPr lang="zh-CN" altLang="en-US" sz="2400"/>
                  <a:t>中使用全部（或随机采样）数据对</a:t>
                </a:r>
                <a14:m>
                  <m:oMath xmlns:m="http://schemas.openxmlformats.org/officeDocument/2006/math">
                    <m:sSub>
                      <m:sSubPr>
                        <m:ctrlPr>
                          <a:rPr lang="en-US" altLang="zh-CN" sz="2400" b="0" i="1" smtClean="0">
                            <a:latin typeface="Cambria Math" panose="02040503050406030204" pitchFamily="18" charset="0"/>
                          </a:rPr>
                        </m:ctrlPr>
                      </m:sSubPr>
                      <m:e>
                        <m:r>
                          <m:rPr>
                            <m:sty m:val="p"/>
                          </m:rPr>
                          <a:rPr lang="en-US" altLang="zh-CN" sz="2400" i="1">
                            <a:latin typeface="Cambria Math" panose="02040503050406030204" pitchFamily="18" charset="0"/>
                          </a:rPr>
                          <m:t>M</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𝜃</m:t>
                    </m:r>
                    <m:r>
                      <a:rPr lang="en-US" altLang="zh-CN" sz="2400" b="0" i="1" smtClean="0">
                        <a:latin typeface="Cambria Math" panose="02040503050406030204" pitchFamily="18" charset="0"/>
                      </a:rPr>
                      <m:t>)</m:t>
                    </m:r>
                  </m:oMath>
                </a14:m>
                <a:r>
                  <a:rPr lang="zh-CN" altLang="en-US" sz="2400"/>
                  <a:t>进行测试，得到的测试指标作为模型是否能被最终使用的依据。</a:t>
                </a:r>
              </a:p>
            </p:txBody>
          </p:sp>
        </mc:Choice>
        <mc:Fallback xmlns="">
          <p:sp>
            <p:nvSpPr>
              <p:cNvPr id="3" name="内容占位符 2">
                <a:extLst>
                  <a:ext uri="{FF2B5EF4-FFF2-40B4-BE49-F238E27FC236}">
                    <a16:creationId xmlns:a16="http://schemas.microsoft.com/office/drawing/2014/main" id="{B76C04FF-CC76-7DC2-3027-C29B1DD3526F}"/>
                  </a:ext>
                </a:extLst>
              </p:cNvPr>
              <p:cNvSpPr>
                <a:spLocks noGrp="1" noRot="1" noChangeAspect="1" noMove="1" noResize="1" noEditPoints="1" noAdjustHandles="1" noChangeArrowheads="1" noChangeShapeType="1" noTextEdit="1"/>
              </p:cNvSpPr>
              <p:nvPr>
                <p:ph idx="1"/>
              </p:nvPr>
            </p:nvSpPr>
            <p:spPr>
              <a:xfrm>
                <a:off x="1097280" y="1521884"/>
                <a:ext cx="10058400" cy="4023360"/>
              </a:xfrm>
              <a:blipFill>
                <a:blip r:embed="rId2"/>
                <a:stretch>
                  <a:fillRect l="-788" t="-2576" r="-16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6701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705" name="Text Box 9"/>
          <p:cNvSpPr txBox="1">
            <a:spLocks noChangeArrowheads="1"/>
          </p:cNvSpPr>
          <p:nvPr/>
        </p:nvSpPr>
        <p:spPr bwMode="auto">
          <a:xfrm>
            <a:off x="4872648" y="1020267"/>
            <a:ext cx="6889750" cy="457200"/>
          </a:xfrm>
          <a:prstGeom prst="rect">
            <a:avLst/>
          </a:prstGeom>
          <a:noFill/>
          <a:ln>
            <a:noFill/>
          </a:ln>
          <a:effectLst/>
        </p:spPr>
        <p:txBody>
          <a:bodyPr wrap="none">
            <a:spAutoFit/>
          </a:bodyPr>
          <a:lstStyle/>
          <a:p>
            <a:r>
              <a:rPr lang="zh-CN" altLang="en-US" sz="2400" dirty="0"/>
              <a:t>决策树的基本组成部分：决策结点、分支和叶子。</a:t>
            </a:r>
          </a:p>
        </p:txBody>
      </p:sp>
      <p:sp>
        <p:nvSpPr>
          <p:cNvPr id="797738" name="Text Box 42"/>
          <p:cNvSpPr txBox="1">
            <a:spLocks noChangeArrowheads="1"/>
          </p:cNvSpPr>
          <p:nvPr/>
        </p:nvSpPr>
        <p:spPr bwMode="auto">
          <a:xfrm>
            <a:off x="6218565" y="1887538"/>
            <a:ext cx="5186035" cy="2308324"/>
          </a:xfrm>
          <a:prstGeom prst="rect">
            <a:avLst/>
          </a:prstGeom>
          <a:noFill/>
          <a:ln>
            <a:noFill/>
          </a:ln>
          <a:effectLst/>
        </p:spPr>
        <p:txBody>
          <a:bodyPr wrap="none">
            <a:spAutoFit/>
          </a:bodyPr>
          <a:lstStyle/>
          <a:p>
            <a:pPr algn="just"/>
            <a:r>
              <a:rPr lang="zh-CN" altLang="en-US" sz="2400" dirty="0"/>
              <a:t>决策树中最上面的结点称为根结点。</a:t>
            </a:r>
          </a:p>
          <a:p>
            <a:pPr algn="just"/>
            <a:r>
              <a:rPr lang="zh-CN" altLang="en-US" sz="2400" dirty="0"/>
              <a:t>是整个决策树的开始。每个分支是一</a:t>
            </a:r>
          </a:p>
          <a:p>
            <a:pPr algn="just"/>
            <a:r>
              <a:rPr lang="zh-CN" altLang="en-US" sz="2400" dirty="0"/>
              <a:t>个新的决策结点，或者是树的叶子。</a:t>
            </a:r>
          </a:p>
          <a:p>
            <a:pPr algn="just"/>
            <a:r>
              <a:rPr lang="zh-CN" altLang="en-US" sz="2400" dirty="0"/>
              <a:t>每个决策结点代表一个问题或者决策</a:t>
            </a:r>
            <a:r>
              <a:rPr lang="en-US" altLang="zh-CN" sz="2400" dirty="0"/>
              <a:t>.</a:t>
            </a:r>
          </a:p>
          <a:p>
            <a:pPr algn="just"/>
            <a:r>
              <a:rPr lang="zh-CN" altLang="en-US" sz="2400" dirty="0"/>
              <a:t>通常对应待分类对象的属性。</a:t>
            </a:r>
          </a:p>
          <a:p>
            <a:pPr algn="just"/>
            <a:r>
              <a:rPr lang="zh-CN" altLang="en-US" sz="2400" dirty="0"/>
              <a:t>每个叶结点代表一种可能的分类结果</a:t>
            </a:r>
            <a:endParaRPr lang="zh-CN" altLang="en-US" sz="2000" dirty="0"/>
          </a:p>
        </p:txBody>
      </p:sp>
      <p:sp>
        <p:nvSpPr>
          <p:cNvPr id="797739" name="Text Box 43"/>
          <p:cNvSpPr txBox="1">
            <a:spLocks noChangeArrowheads="1"/>
          </p:cNvSpPr>
          <p:nvPr/>
        </p:nvSpPr>
        <p:spPr bwMode="auto">
          <a:xfrm>
            <a:off x="1406524" y="4622602"/>
            <a:ext cx="9156701" cy="1569660"/>
          </a:xfrm>
          <a:prstGeom prst="rect">
            <a:avLst/>
          </a:prstGeom>
          <a:noFill/>
          <a:ln>
            <a:noFill/>
          </a:ln>
          <a:effectLst/>
        </p:spPr>
        <p:txBody>
          <a:bodyPr wrap="square">
            <a:spAutoFit/>
          </a:bodyPr>
          <a:lstStyle/>
          <a:p>
            <a:pPr algn="just"/>
            <a:r>
              <a:rPr lang="en-US" altLang="zh-CN" sz="2000" dirty="0"/>
              <a:t>        </a:t>
            </a:r>
            <a:r>
              <a:rPr lang="zh-CN" altLang="en-US" sz="2400" dirty="0"/>
              <a:t>在沿着决策树从上到下的遍历过程中，在每个结点都有一个</a:t>
            </a:r>
          </a:p>
          <a:p>
            <a:pPr algn="just"/>
            <a:r>
              <a:rPr lang="zh-CN" altLang="en-US" sz="2400" dirty="0"/>
              <a:t>测试。对每个结点上问题的不同测试输出导致不同的分枝，最后</a:t>
            </a:r>
          </a:p>
          <a:p>
            <a:pPr algn="just"/>
            <a:r>
              <a:rPr lang="zh-CN" altLang="en-US" sz="2400" dirty="0"/>
              <a:t>会达到一个叶子结点。这一过程就是利用决策树进行分类的过程，</a:t>
            </a:r>
          </a:p>
          <a:p>
            <a:pPr algn="just"/>
            <a:r>
              <a:rPr lang="zh-CN" altLang="en-US" sz="2400" dirty="0"/>
              <a:t>利用若干个变量来判断属性的类别</a:t>
            </a:r>
          </a:p>
        </p:txBody>
      </p:sp>
      <p:sp>
        <p:nvSpPr>
          <p:cNvPr id="42" name="标题 1"/>
          <p:cNvSpPr txBox="1"/>
          <p:nvPr/>
        </p:nvSpPr>
        <p:spPr>
          <a:xfrm>
            <a:off x="1870075" y="260648"/>
            <a:ext cx="8229600" cy="114300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endParaRPr lang="zh-CN" altLang="en-US" sz="5400" dirty="0"/>
          </a:p>
        </p:txBody>
      </p:sp>
      <p:sp>
        <p:nvSpPr>
          <p:cNvPr id="38" name="标题 1"/>
          <p:cNvSpPr txBox="1"/>
          <p:nvPr/>
        </p:nvSpPr>
        <p:spPr>
          <a:xfrm>
            <a:off x="316934" y="267492"/>
            <a:ext cx="10515600" cy="865984"/>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决策树的表示</a:t>
            </a:r>
          </a:p>
        </p:txBody>
      </p:sp>
      <p:sp>
        <p:nvSpPr>
          <p:cNvPr id="3" name="Text Box 128">
            <a:extLst>
              <a:ext uri="{FF2B5EF4-FFF2-40B4-BE49-F238E27FC236}">
                <a16:creationId xmlns:a16="http://schemas.microsoft.com/office/drawing/2014/main" id="{B8ABE886-CBD2-723E-8AC9-BB2876772A47}"/>
              </a:ext>
            </a:extLst>
          </p:cNvPr>
          <p:cNvSpPr txBox="1">
            <a:spLocks noChangeArrowheads="1"/>
          </p:cNvSpPr>
          <p:nvPr/>
        </p:nvSpPr>
        <p:spPr bwMode="auto">
          <a:xfrm>
            <a:off x="700089" y="1133476"/>
            <a:ext cx="3581400" cy="519112"/>
          </a:xfrm>
          <a:prstGeom prst="rect">
            <a:avLst/>
          </a:prstGeom>
          <a:solidFill>
            <a:srgbClr val="FF6600"/>
          </a:solidFill>
          <a:ln>
            <a:noFill/>
          </a:ln>
          <a:effectLst/>
        </p:spPr>
        <p:txBody>
          <a:bodyPr>
            <a:spAutoFit/>
          </a:bodyPr>
          <a:lstStyle/>
          <a:p>
            <a:pPr>
              <a:spcBef>
                <a:spcPct val="50000"/>
              </a:spcBef>
            </a:pPr>
            <a:r>
              <a:rPr lang="zh-CN" altLang="en-US" sz="2800" dirty="0">
                <a:solidFill>
                  <a:schemeClr val="bg1"/>
                </a:solidFill>
                <a:ea typeface="宋体" panose="02010600030101010101" pitchFamily="2" charset="-122"/>
              </a:rPr>
              <a:t>谁在买计算机？</a:t>
            </a:r>
          </a:p>
        </p:txBody>
      </p:sp>
      <p:sp>
        <p:nvSpPr>
          <p:cNvPr id="4" name="Text Box 131">
            <a:extLst>
              <a:ext uri="{FF2B5EF4-FFF2-40B4-BE49-F238E27FC236}">
                <a16:creationId xmlns:a16="http://schemas.microsoft.com/office/drawing/2014/main" id="{09E3A591-1497-7D56-8900-3B8A46FADCB8}"/>
              </a:ext>
            </a:extLst>
          </p:cNvPr>
          <p:cNvSpPr txBox="1">
            <a:spLocks noChangeArrowheads="1"/>
          </p:cNvSpPr>
          <p:nvPr/>
        </p:nvSpPr>
        <p:spPr bwMode="auto">
          <a:xfrm>
            <a:off x="1995489" y="1743077"/>
            <a:ext cx="857250" cy="314325"/>
          </a:xfrm>
          <a:prstGeom prst="rect">
            <a:avLst/>
          </a:prstGeom>
          <a:solidFill>
            <a:srgbClr val="66FFFF"/>
          </a:solidFill>
          <a:ln w="9525">
            <a:solidFill>
              <a:srgbClr val="000000"/>
            </a:solidFill>
            <a:miter lim="800000"/>
          </a:ln>
          <a:effectLst/>
        </p:spPr>
        <p:txBody>
          <a:bodyPr>
            <a:spAutoFit/>
          </a:bodyPr>
          <a:lstStyle/>
          <a:p>
            <a:pPr>
              <a:spcBef>
                <a:spcPct val="50000"/>
              </a:spcBef>
            </a:pPr>
            <a:r>
              <a:rPr lang="zh-CN" altLang="en-US" sz="1400">
                <a:ea typeface="宋体" panose="02010600030101010101" pitchFamily="2" charset="-122"/>
              </a:rPr>
              <a:t>年龄？</a:t>
            </a:r>
          </a:p>
        </p:txBody>
      </p:sp>
      <p:sp>
        <p:nvSpPr>
          <p:cNvPr id="5" name="Text Box 132">
            <a:extLst>
              <a:ext uri="{FF2B5EF4-FFF2-40B4-BE49-F238E27FC236}">
                <a16:creationId xmlns:a16="http://schemas.microsoft.com/office/drawing/2014/main" id="{EA555AD0-438A-D189-B2AC-99BCC9F57343}"/>
              </a:ext>
            </a:extLst>
          </p:cNvPr>
          <p:cNvSpPr txBox="1">
            <a:spLocks noChangeArrowheads="1"/>
          </p:cNvSpPr>
          <p:nvPr/>
        </p:nvSpPr>
        <p:spPr bwMode="auto">
          <a:xfrm>
            <a:off x="833439" y="2962277"/>
            <a:ext cx="914400" cy="314325"/>
          </a:xfrm>
          <a:prstGeom prst="rect">
            <a:avLst/>
          </a:prstGeom>
          <a:solidFill>
            <a:srgbClr val="66FFFF"/>
          </a:solidFill>
          <a:ln w="9525">
            <a:solidFill>
              <a:srgbClr val="000000"/>
            </a:solidFill>
            <a:miter lim="800000"/>
          </a:ln>
          <a:effectLst/>
        </p:spPr>
        <p:txBody>
          <a:bodyPr>
            <a:spAutoFit/>
          </a:bodyPr>
          <a:lstStyle/>
          <a:p>
            <a:pPr>
              <a:spcBef>
                <a:spcPct val="50000"/>
              </a:spcBef>
            </a:pPr>
            <a:r>
              <a:rPr lang="zh-CN" altLang="en-US" sz="1400">
                <a:ea typeface="宋体" panose="02010600030101010101" pitchFamily="2" charset="-122"/>
              </a:rPr>
              <a:t>学生？</a:t>
            </a:r>
          </a:p>
        </p:txBody>
      </p:sp>
      <p:sp>
        <p:nvSpPr>
          <p:cNvPr id="6" name="Text Box 133">
            <a:extLst>
              <a:ext uri="{FF2B5EF4-FFF2-40B4-BE49-F238E27FC236}">
                <a16:creationId xmlns:a16="http://schemas.microsoft.com/office/drawing/2014/main" id="{CFD3D473-E151-5E8D-2B9D-0C976946D479}"/>
              </a:ext>
            </a:extLst>
          </p:cNvPr>
          <p:cNvSpPr txBox="1">
            <a:spLocks noChangeArrowheads="1"/>
          </p:cNvSpPr>
          <p:nvPr/>
        </p:nvSpPr>
        <p:spPr bwMode="auto">
          <a:xfrm>
            <a:off x="3214689" y="2962277"/>
            <a:ext cx="838200" cy="314325"/>
          </a:xfrm>
          <a:prstGeom prst="rect">
            <a:avLst/>
          </a:prstGeom>
          <a:solidFill>
            <a:srgbClr val="66FFFF"/>
          </a:solidFill>
          <a:ln w="9525">
            <a:solidFill>
              <a:srgbClr val="000000"/>
            </a:solidFill>
            <a:miter lim="800000"/>
          </a:ln>
          <a:effectLst/>
        </p:spPr>
        <p:txBody>
          <a:bodyPr>
            <a:spAutoFit/>
          </a:bodyPr>
          <a:lstStyle/>
          <a:p>
            <a:pPr>
              <a:spcBef>
                <a:spcPct val="50000"/>
              </a:spcBef>
            </a:pPr>
            <a:r>
              <a:rPr lang="zh-CN" altLang="en-US" sz="1400">
                <a:ea typeface="宋体" panose="02010600030101010101" pitchFamily="2" charset="-122"/>
              </a:rPr>
              <a:t>信誉？</a:t>
            </a:r>
          </a:p>
        </p:txBody>
      </p:sp>
      <p:grpSp>
        <p:nvGrpSpPr>
          <p:cNvPr id="7" name="Group 134">
            <a:extLst>
              <a:ext uri="{FF2B5EF4-FFF2-40B4-BE49-F238E27FC236}">
                <a16:creationId xmlns:a16="http://schemas.microsoft.com/office/drawing/2014/main" id="{137FD211-9A7E-9668-1787-2F6D80BAB28D}"/>
              </a:ext>
            </a:extLst>
          </p:cNvPr>
          <p:cNvGrpSpPr/>
          <p:nvPr/>
        </p:nvGrpSpPr>
        <p:grpSpPr bwMode="auto">
          <a:xfrm>
            <a:off x="1919289" y="2941638"/>
            <a:ext cx="914400" cy="381000"/>
            <a:chOff x="4080" y="2435"/>
            <a:chExt cx="576" cy="240"/>
          </a:xfrm>
        </p:grpSpPr>
        <p:sp>
          <p:nvSpPr>
            <p:cNvPr id="8" name="Oval 135">
              <a:extLst>
                <a:ext uri="{FF2B5EF4-FFF2-40B4-BE49-F238E27FC236}">
                  <a16:creationId xmlns:a16="http://schemas.microsoft.com/office/drawing/2014/main" id="{748B7074-0C38-98D1-3615-A79D3DD389E8}"/>
                </a:ext>
              </a:extLst>
            </p:cNvPr>
            <p:cNvSpPr>
              <a:spLocks noChangeArrowheads="1"/>
            </p:cNvSpPr>
            <p:nvPr/>
          </p:nvSpPr>
          <p:spPr bwMode="auto">
            <a:xfrm>
              <a:off x="4080" y="2435"/>
              <a:ext cx="576" cy="240"/>
            </a:xfrm>
            <a:prstGeom prst="ellipse">
              <a:avLst/>
            </a:prstGeom>
            <a:solidFill>
              <a:srgbClr val="66FFFF"/>
            </a:solidFill>
            <a:ln w="9525">
              <a:solidFill>
                <a:schemeClr val="tx1"/>
              </a:solidFill>
              <a:round/>
            </a:ln>
            <a:effectLst/>
          </p:spPr>
          <p:txBody>
            <a:bodyPr wrap="none" anchor="ctr"/>
            <a:lstStyle/>
            <a:p>
              <a:endParaRPr lang="zh-CN" altLang="en-US"/>
            </a:p>
          </p:txBody>
        </p:sp>
        <p:sp>
          <p:nvSpPr>
            <p:cNvPr id="9" name="Text Box 136">
              <a:extLst>
                <a:ext uri="{FF2B5EF4-FFF2-40B4-BE49-F238E27FC236}">
                  <a16:creationId xmlns:a16="http://schemas.microsoft.com/office/drawing/2014/main" id="{BC3A9428-51B9-1DD7-5EB7-980C9EB7994B}"/>
                </a:ext>
              </a:extLst>
            </p:cNvPr>
            <p:cNvSpPr txBox="1">
              <a:spLocks noChangeArrowheads="1"/>
            </p:cNvSpPr>
            <p:nvPr/>
          </p:nvSpPr>
          <p:spPr bwMode="auto">
            <a:xfrm>
              <a:off x="4224" y="2448"/>
              <a:ext cx="384" cy="192"/>
            </a:xfrm>
            <a:prstGeom prst="rect">
              <a:avLst/>
            </a:prstGeom>
            <a:noFill/>
            <a:ln>
              <a:noFill/>
            </a:ln>
            <a:effectLst/>
          </p:spPr>
          <p:txBody>
            <a:bodyPr>
              <a:spAutoFit/>
            </a:bodyPr>
            <a:lstStyle/>
            <a:p>
              <a:pPr>
                <a:spcBef>
                  <a:spcPct val="50000"/>
                </a:spcBef>
              </a:pPr>
              <a:r>
                <a:rPr lang="zh-CN" altLang="en-US" sz="1400">
                  <a:ea typeface="宋体" panose="02010600030101010101" pitchFamily="2" charset="-122"/>
                </a:rPr>
                <a:t>买</a:t>
              </a:r>
            </a:p>
          </p:txBody>
        </p:sp>
      </p:grpSp>
      <p:sp>
        <p:nvSpPr>
          <p:cNvPr id="10" name="Line 137">
            <a:extLst>
              <a:ext uri="{FF2B5EF4-FFF2-40B4-BE49-F238E27FC236}">
                <a16:creationId xmlns:a16="http://schemas.microsoft.com/office/drawing/2014/main" id="{6A46FAB9-4399-3714-F24D-D5CFEDEF104B}"/>
              </a:ext>
            </a:extLst>
          </p:cNvPr>
          <p:cNvSpPr>
            <a:spLocks noChangeShapeType="1"/>
          </p:cNvSpPr>
          <p:nvPr/>
        </p:nvSpPr>
        <p:spPr bwMode="auto">
          <a:xfrm flipH="1">
            <a:off x="1290639" y="2047876"/>
            <a:ext cx="1066800" cy="914400"/>
          </a:xfrm>
          <a:prstGeom prst="line">
            <a:avLst/>
          </a:prstGeom>
          <a:noFill/>
          <a:ln w="19050">
            <a:solidFill>
              <a:schemeClr val="tx1"/>
            </a:solidFill>
            <a:round/>
          </a:ln>
          <a:effectLst/>
        </p:spPr>
        <p:txBody>
          <a:bodyPr wrap="none"/>
          <a:lstStyle/>
          <a:p>
            <a:endParaRPr lang="zh-CN" altLang="en-US"/>
          </a:p>
        </p:txBody>
      </p:sp>
      <p:sp>
        <p:nvSpPr>
          <p:cNvPr id="11" name="Line 138">
            <a:extLst>
              <a:ext uri="{FF2B5EF4-FFF2-40B4-BE49-F238E27FC236}">
                <a16:creationId xmlns:a16="http://schemas.microsoft.com/office/drawing/2014/main" id="{CA2D2AA1-6021-3162-0EF9-5561605DAB79}"/>
              </a:ext>
            </a:extLst>
          </p:cNvPr>
          <p:cNvSpPr>
            <a:spLocks noChangeShapeType="1"/>
          </p:cNvSpPr>
          <p:nvPr/>
        </p:nvSpPr>
        <p:spPr bwMode="auto">
          <a:xfrm>
            <a:off x="2357439" y="2047876"/>
            <a:ext cx="0" cy="914400"/>
          </a:xfrm>
          <a:prstGeom prst="line">
            <a:avLst/>
          </a:prstGeom>
          <a:noFill/>
          <a:ln w="19050">
            <a:solidFill>
              <a:schemeClr val="tx1"/>
            </a:solidFill>
            <a:round/>
          </a:ln>
          <a:effectLst/>
        </p:spPr>
        <p:txBody>
          <a:bodyPr wrap="none"/>
          <a:lstStyle/>
          <a:p>
            <a:endParaRPr lang="zh-CN" altLang="en-US"/>
          </a:p>
        </p:txBody>
      </p:sp>
      <p:sp>
        <p:nvSpPr>
          <p:cNvPr id="12" name="Line 139">
            <a:extLst>
              <a:ext uri="{FF2B5EF4-FFF2-40B4-BE49-F238E27FC236}">
                <a16:creationId xmlns:a16="http://schemas.microsoft.com/office/drawing/2014/main" id="{DD67E9A7-C8EE-9E9B-19DF-1596BC6A894E}"/>
              </a:ext>
            </a:extLst>
          </p:cNvPr>
          <p:cNvSpPr>
            <a:spLocks noChangeShapeType="1"/>
          </p:cNvSpPr>
          <p:nvPr/>
        </p:nvSpPr>
        <p:spPr bwMode="auto">
          <a:xfrm>
            <a:off x="2376489" y="2047876"/>
            <a:ext cx="1123950" cy="914400"/>
          </a:xfrm>
          <a:prstGeom prst="line">
            <a:avLst/>
          </a:prstGeom>
          <a:noFill/>
          <a:ln w="19050">
            <a:solidFill>
              <a:schemeClr val="tx1"/>
            </a:solidFill>
            <a:round/>
          </a:ln>
          <a:effectLst/>
        </p:spPr>
        <p:txBody>
          <a:bodyPr wrap="none"/>
          <a:lstStyle/>
          <a:p>
            <a:endParaRPr lang="zh-CN" altLang="en-US"/>
          </a:p>
        </p:txBody>
      </p:sp>
      <p:sp>
        <p:nvSpPr>
          <p:cNvPr id="13" name="Line 140">
            <a:extLst>
              <a:ext uri="{FF2B5EF4-FFF2-40B4-BE49-F238E27FC236}">
                <a16:creationId xmlns:a16="http://schemas.microsoft.com/office/drawing/2014/main" id="{E120C461-F9BC-7D95-CB18-C1C59D85B5C8}"/>
              </a:ext>
            </a:extLst>
          </p:cNvPr>
          <p:cNvSpPr>
            <a:spLocks noChangeShapeType="1"/>
          </p:cNvSpPr>
          <p:nvPr/>
        </p:nvSpPr>
        <p:spPr bwMode="auto">
          <a:xfrm flipH="1">
            <a:off x="909639" y="3343276"/>
            <a:ext cx="304800" cy="762000"/>
          </a:xfrm>
          <a:prstGeom prst="line">
            <a:avLst/>
          </a:prstGeom>
          <a:noFill/>
          <a:ln w="19050">
            <a:solidFill>
              <a:schemeClr val="tx1"/>
            </a:solidFill>
            <a:round/>
          </a:ln>
          <a:effectLst/>
        </p:spPr>
        <p:txBody>
          <a:bodyPr wrap="none"/>
          <a:lstStyle/>
          <a:p>
            <a:endParaRPr lang="zh-CN" altLang="en-US"/>
          </a:p>
        </p:txBody>
      </p:sp>
      <p:sp>
        <p:nvSpPr>
          <p:cNvPr id="14" name="Line 141">
            <a:extLst>
              <a:ext uri="{FF2B5EF4-FFF2-40B4-BE49-F238E27FC236}">
                <a16:creationId xmlns:a16="http://schemas.microsoft.com/office/drawing/2014/main" id="{CAFF2626-5B53-148D-2CAF-D72AC6B2E4AA}"/>
              </a:ext>
            </a:extLst>
          </p:cNvPr>
          <p:cNvSpPr>
            <a:spLocks noChangeShapeType="1"/>
          </p:cNvSpPr>
          <p:nvPr/>
        </p:nvSpPr>
        <p:spPr bwMode="auto">
          <a:xfrm>
            <a:off x="1366839" y="3343276"/>
            <a:ext cx="457200" cy="762000"/>
          </a:xfrm>
          <a:prstGeom prst="line">
            <a:avLst/>
          </a:prstGeom>
          <a:noFill/>
          <a:ln w="19050">
            <a:solidFill>
              <a:schemeClr val="tx1"/>
            </a:solidFill>
            <a:round/>
          </a:ln>
          <a:effectLst/>
        </p:spPr>
        <p:txBody>
          <a:bodyPr wrap="none"/>
          <a:lstStyle/>
          <a:p>
            <a:endParaRPr lang="zh-CN" altLang="en-US"/>
          </a:p>
        </p:txBody>
      </p:sp>
      <p:sp>
        <p:nvSpPr>
          <p:cNvPr id="15" name="Line 142">
            <a:extLst>
              <a:ext uri="{FF2B5EF4-FFF2-40B4-BE49-F238E27FC236}">
                <a16:creationId xmlns:a16="http://schemas.microsoft.com/office/drawing/2014/main" id="{C8A60B3C-0FCF-4E58-E8D0-CB8ABC575921}"/>
              </a:ext>
            </a:extLst>
          </p:cNvPr>
          <p:cNvSpPr>
            <a:spLocks noChangeShapeType="1"/>
          </p:cNvSpPr>
          <p:nvPr/>
        </p:nvSpPr>
        <p:spPr bwMode="auto">
          <a:xfrm flipH="1">
            <a:off x="3119439" y="3343276"/>
            <a:ext cx="381000" cy="762000"/>
          </a:xfrm>
          <a:prstGeom prst="line">
            <a:avLst/>
          </a:prstGeom>
          <a:noFill/>
          <a:ln w="19050">
            <a:solidFill>
              <a:schemeClr val="tx1"/>
            </a:solidFill>
            <a:round/>
          </a:ln>
          <a:effectLst/>
        </p:spPr>
        <p:txBody>
          <a:bodyPr wrap="none"/>
          <a:lstStyle/>
          <a:p>
            <a:endParaRPr lang="zh-CN" altLang="en-US"/>
          </a:p>
        </p:txBody>
      </p:sp>
      <p:sp>
        <p:nvSpPr>
          <p:cNvPr id="16" name="Line 143">
            <a:extLst>
              <a:ext uri="{FF2B5EF4-FFF2-40B4-BE49-F238E27FC236}">
                <a16:creationId xmlns:a16="http://schemas.microsoft.com/office/drawing/2014/main" id="{FE7AC082-3981-24FF-9E6F-10E88A9EC065}"/>
              </a:ext>
            </a:extLst>
          </p:cNvPr>
          <p:cNvSpPr>
            <a:spLocks noChangeShapeType="1"/>
          </p:cNvSpPr>
          <p:nvPr/>
        </p:nvSpPr>
        <p:spPr bwMode="auto">
          <a:xfrm>
            <a:off x="3652839" y="3343276"/>
            <a:ext cx="457200" cy="762000"/>
          </a:xfrm>
          <a:prstGeom prst="line">
            <a:avLst/>
          </a:prstGeom>
          <a:noFill/>
          <a:ln w="19050">
            <a:solidFill>
              <a:schemeClr val="tx1"/>
            </a:solidFill>
            <a:round/>
          </a:ln>
          <a:effectLst/>
        </p:spPr>
        <p:txBody>
          <a:bodyPr wrap="none"/>
          <a:lstStyle/>
          <a:p>
            <a:endParaRPr lang="zh-CN" altLang="en-US"/>
          </a:p>
        </p:txBody>
      </p:sp>
      <p:sp>
        <p:nvSpPr>
          <p:cNvPr id="17" name="Rectangle 144">
            <a:extLst>
              <a:ext uri="{FF2B5EF4-FFF2-40B4-BE49-F238E27FC236}">
                <a16:creationId xmlns:a16="http://schemas.microsoft.com/office/drawing/2014/main" id="{337BA9E6-E2C5-E7CF-15B1-378522AFBE1D}"/>
              </a:ext>
            </a:extLst>
          </p:cNvPr>
          <p:cNvSpPr>
            <a:spLocks noChangeArrowheads="1"/>
          </p:cNvSpPr>
          <p:nvPr/>
        </p:nvSpPr>
        <p:spPr bwMode="auto">
          <a:xfrm>
            <a:off x="1290639" y="2249488"/>
            <a:ext cx="361950" cy="304800"/>
          </a:xfrm>
          <a:prstGeom prst="rect">
            <a:avLst/>
          </a:prstGeom>
          <a:noFill/>
          <a:ln>
            <a:noFill/>
          </a:ln>
          <a:effectLst/>
        </p:spPr>
        <p:txBody>
          <a:bodyPr wrap="none">
            <a:spAutoFit/>
          </a:bodyPr>
          <a:lstStyle/>
          <a:p>
            <a:r>
              <a:rPr lang="zh-CN" altLang="en-US" sz="1400">
                <a:ea typeface="宋体" panose="02010600030101010101" pitchFamily="2" charset="-122"/>
              </a:rPr>
              <a:t>青</a:t>
            </a:r>
          </a:p>
        </p:txBody>
      </p:sp>
      <p:sp>
        <p:nvSpPr>
          <p:cNvPr id="18" name="Rectangle 145">
            <a:extLst>
              <a:ext uri="{FF2B5EF4-FFF2-40B4-BE49-F238E27FC236}">
                <a16:creationId xmlns:a16="http://schemas.microsoft.com/office/drawing/2014/main" id="{8FAB1D55-6B28-3793-6C53-44EE911AEE48}"/>
              </a:ext>
            </a:extLst>
          </p:cNvPr>
          <p:cNvSpPr>
            <a:spLocks noChangeArrowheads="1"/>
          </p:cNvSpPr>
          <p:nvPr/>
        </p:nvSpPr>
        <p:spPr bwMode="auto">
          <a:xfrm>
            <a:off x="2052639" y="2401888"/>
            <a:ext cx="361950" cy="304800"/>
          </a:xfrm>
          <a:prstGeom prst="rect">
            <a:avLst/>
          </a:prstGeom>
          <a:noFill/>
          <a:ln>
            <a:noFill/>
          </a:ln>
          <a:effectLst/>
        </p:spPr>
        <p:txBody>
          <a:bodyPr wrap="none">
            <a:spAutoFit/>
          </a:bodyPr>
          <a:lstStyle/>
          <a:p>
            <a:r>
              <a:rPr lang="zh-CN" altLang="en-US" sz="1400">
                <a:ea typeface="宋体" panose="02010600030101010101" pitchFamily="2" charset="-122"/>
              </a:rPr>
              <a:t>中</a:t>
            </a:r>
          </a:p>
        </p:txBody>
      </p:sp>
      <p:sp>
        <p:nvSpPr>
          <p:cNvPr id="19" name="Rectangle 146">
            <a:extLst>
              <a:ext uri="{FF2B5EF4-FFF2-40B4-BE49-F238E27FC236}">
                <a16:creationId xmlns:a16="http://schemas.microsoft.com/office/drawing/2014/main" id="{24FFEDF7-9306-6C0A-E8FC-61F2D0749EEC}"/>
              </a:ext>
            </a:extLst>
          </p:cNvPr>
          <p:cNvSpPr>
            <a:spLocks noChangeArrowheads="1"/>
          </p:cNvSpPr>
          <p:nvPr/>
        </p:nvSpPr>
        <p:spPr bwMode="auto">
          <a:xfrm>
            <a:off x="2909889" y="2325688"/>
            <a:ext cx="361950" cy="304800"/>
          </a:xfrm>
          <a:prstGeom prst="rect">
            <a:avLst/>
          </a:prstGeom>
          <a:noFill/>
          <a:ln>
            <a:noFill/>
          </a:ln>
          <a:effectLst/>
        </p:spPr>
        <p:txBody>
          <a:bodyPr wrap="none">
            <a:spAutoFit/>
          </a:bodyPr>
          <a:lstStyle/>
          <a:p>
            <a:r>
              <a:rPr lang="zh-CN" altLang="en-US" sz="1400">
                <a:ea typeface="宋体" panose="02010600030101010101" pitchFamily="2" charset="-122"/>
              </a:rPr>
              <a:t>老</a:t>
            </a:r>
          </a:p>
        </p:txBody>
      </p:sp>
      <p:sp>
        <p:nvSpPr>
          <p:cNvPr id="20" name="Rectangle 147">
            <a:extLst>
              <a:ext uri="{FF2B5EF4-FFF2-40B4-BE49-F238E27FC236}">
                <a16:creationId xmlns:a16="http://schemas.microsoft.com/office/drawing/2014/main" id="{8EF4C927-15AC-C88F-0B26-09B6EBD4CFBE}"/>
              </a:ext>
            </a:extLst>
          </p:cNvPr>
          <p:cNvSpPr>
            <a:spLocks noChangeArrowheads="1"/>
          </p:cNvSpPr>
          <p:nvPr/>
        </p:nvSpPr>
        <p:spPr bwMode="auto">
          <a:xfrm>
            <a:off x="738189" y="3524251"/>
            <a:ext cx="361950" cy="304800"/>
          </a:xfrm>
          <a:prstGeom prst="rect">
            <a:avLst/>
          </a:prstGeom>
          <a:noFill/>
          <a:ln>
            <a:noFill/>
          </a:ln>
          <a:effectLst/>
        </p:spPr>
        <p:txBody>
          <a:bodyPr wrap="none">
            <a:spAutoFit/>
          </a:bodyPr>
          <a:lstStyle/>
          <a:p>
            <a:r>
              <a:rPr lang="zh-CN" altLang="en-US" sz="1400">
                <a:ea typeface="宋体" panose="02010600030101010101" pitchFamily="2" charset="-122"/>
              </a:rPr>
              <a:t>否</a:t>
            </a:r>
          </a:p>
        </p:txBody>
      </p:sp>
      <p:sp>
        <p:nvSpPr>
          <p:cNvPr id="21" name="Rectangle 148">
            <a:extLst>
              <a:ext uri="{FF2B5EF4-FFF2-40B4-BE49-F238E27FC236}">
                <a16:creationId xmlns:a16="http://schemas.microsoft.com/office/drawing/2014/main" id="{469D1A61-62A1-97BB-83BE-6689F1640A43}"/>
              </a:ext>
            </a:extLst>
          </p:cNvPr>
          <p:cNvSpPr>
            <a:spLocks noChangeArrowheads="1"/>
          </p:cNvSpPr>
          <p:nvPr/>
        </p:nvSpPr>
        <p:spPr bwMode="auto">
          <a:xfrm>
            <a:off x="1465264" y="3516313"/>
            <a:ext cx="361950" cy="304800"/>
          </a:xfrm>
          <a:prstGeom prst="rect">
            <a:avLst/>
          </a:prstGeom>
          <a:noFill/>
          <a:ln>
            <a:noFill/>
          </a:ln>
          <a:effectLst/>
        </p:spPr>
        <p:txBody>
          <a:bodyPr wrap="none">
            <a:spAutoFit/>
          </a:bodyPr>
          <a:lstStyle/>
          <a:p>
            <a:r>
              <a:rPr lang="zh-CN" altLang="en-US" sz="1400">
                <a:ea typeface="宋体" panose="02010600030101010101" pitchFamily="2" charset="-122"/>
              </a:rPr>
              <a:t>是</a:t>
            </a:r>
          </a:p>
        </p:txBody>
      </p:sp>
      <p:sp>
        <p:nvSpPr>
          <p:cNvPr id="22" name="Rectangle 149">
            <a:extLst>
              <a:ext uri="{FF2B5EF4-FFF2-40B4-BE49-F238E27FC236}">
                <a16:creationId xmlns:a16="http://schemas.microsoft.com/office/drawing/2014/main" id="{8C599D53-D670-0BB1-3F7C-0521ECFA04D5}"/>
              </a:ext>
            </a:extLst>
          </p:cNvPr>
          <p:cNvSpPr>
            <a:spLocks noChangeArrowheads="1"/>
          </p:cNvSpPr>
          <p:nvPr/>
        </p:nvSpPr>
        <p:spPr bwMode="auto">
          <a:xfrm>
            <a:off x="2909889" y="3544888"/>
            <a:ext cx="361950" cy="304800"/>
          </a:xfrm>
          <a:prstGeom prst="rect">
            <a:avLst/>
          </a:prstGeom>
          <a:noFill/>
          <a:ln>
            <a:noFill/>
          </a:ln>
          <a:effectLst/>
        </p:spPr>
        <p:txBody>
          <a:bodyPr wrap="none">
            <a:spAutoFit/>
          </a:bodyPr>
          <a:lstStyle/>
          <a:p>
            <a:r>
              <a:rPr lang="zh-CN" altLang="en-US" sz="1400">
                <a:ea typeface="宋体" panose="02010600030101010101" pitchFamily="2" charset="-122"/>
              </a:rPr>
              <a:t>优</a:t>
            </a:r>
          </a:p>
        </p:txBody>
      </p:sp>
      <p:sp>
        <p:nvSpPr>
          <p:cNvPr id="23" name="Rectangle 150">
            <a:extLst>
              <a:ext uri="{FF2B5EF4-FFF2-40B4-BE49-F238E27FC236}">
                <a16:creationId xmlns:a16="http://schemas.microsoft.com/office/drawing/2014/main" id="{E99A9D79-95D1-2F70-532E-1CE613B32038}"/>
              </a:ext>
            </a:extLst>
          </p:cNvPr>
          <p:cNvSpPr>
            <a:spLocks noChangeArrowheads="1"/>
          </p:cNvSpPr>
          <p:nvPr/>
        </p:nvSpPr>
        <p:spPr bwMode="auto">
          <a:xfrm>
            <a:off x="3824289" y="3544888"/>
            <a:ext cx="361950" cy="304800"/>
          </a:xfrm>
          <a:prstGeom prst="rect">
            <a:avLst/>
          </a:prstGeom>
          <a:noFill/>
          <a:ln>
            <a:noFill/>
          </a:ln>
          <a:effectLst/>
        </p:spPr>
        <p:txBody>
          <a:bodyPr wrap="none">
            <a:spAutoFit/>
          </a:bodyPr>
          <a:lstStyle/>
          <a:p>
            <a:r>
              <a:rPr lang="zh-CN" altLang="en-US" sz="1400">
                <a:ea typeface="宋体" panose="02010600030101010101" pitchFamily="2" charset="-122"/>
              </a:rPr>
              <a:t>良</a:t>
            </a:r>
          </a:p>
        </p:txBody>
      </p:sp>
      <p:grpSp>
        <p:nvGrpSpPr>
          <p:cNvPr id="24" name="Group 151">
            <a:extLst>
              <a:ext uri="{FF2B5EF4-FFF2-40B4-BE49-F238E27FC236}">
                <a16:creationId xmlns:a16="http://schemas.microsoft.com/office/drawing/2014/main" id="{2B31DE54-30FC-0C89-706F-C84837D3C6F5}"/>
              </a:ext>
            </a:extLst>
          </p:cNvPr>
          <p:cNvGrpSpPr/>
          <p:nvPr/>
        </p:nvGrpSpPr>
        <p:grpSpPr bwMode="auto">
          <a:xfrm>
            <a:off x="452439" y="4084638"/>
            <a:ext cx="914400" cy="381000"/>
            <a:chOff x="3156" y="3155"/>
            <a:chExt cx="576" cy="240"/>
          </a:xfrm>
        </p:grpSpPr>
        <p:sp>
          <p:nvSpPr>
            <p:cNvPr id="25" name="Oval 152">
              <a:extLst>
                <a:ext uri="{FF2B5EF4-FFF2-40B4-BE49-F238E27FC236}">
                  <a16:creationId xmlns:a16="http://schemas.microsoft.com/office/drawing/2014/main" id="{4186010D-B113-358B-F33B-7366CC551BAB}"/>
                </a:ext>
              </a:extLst>
            </p:cNvPr>
            <p:cNvSpPr>
              <a:spLocks noChangeArrowheads="1"/>
            </p:cNvSpPr>
            <p:nvPr/>
          </p:nvSpPr>
          <p:spPr bwMode="auto">
            <a:xfrm>
              <a:off x="3156" y="3155"/>
              <a:ext cx="576" cy="240"/>
            </a:xfrm>
            <a:prstGeom prst="ellipse">
              <a:avLst/>
            </a:prstGeom>
            <a:solidFill>
              <a:srgbClr val="66FFFF"/>
            </a:solidFill>
            <a:ln w="9525">
              <a:solidFill>
                <a:schemeClr val="tx1"/>
              </a:solidFill>
              <a:round/>
            </a:ln>
            <a:effectLst/>
          </p:spPr>
          <p:txBody>
            <a:bodyPr wrap="none" anchor="ctr"/>
            <a:lstStyle/>
            <a:p>
              <a:endParaRPr lang="zh-CN" altLang="en-US"/>
            </a:p>
          </p:txBody>
        </p:sp>
        <p:sp>
          <p:nvSpPr>
            <p:cNvPr id="26" name="Text Box 153">
              <a:extLst>
                <a:ext uri="{FF2B5EF4-FFF2-40B4-BE49-F238E27FC236}">
                  <a16:creationId xmlns:a16="http://schemas.microsoft.com/office/drawing/2014/main" id="{25AAD1E8-AE38-AE99-0B6F-F36BB2DA5B94}"/>
                </a:ext>
              </a:extLst>
            </p:cNvPr>
            <p:cNvSpPr txBox="1">
              <a:spLocks noChangeArrowheads="1"/>
            </p:cNvSpPr>
            <p:nvPr/>
          </p:nvSpPr>
          <p:spPr bwMode="auto">
            <a:xfrm>
              <a:off x="3252" y="3174"/>
              <a:ext cx="384" cy="192"/>
            </a:xfrm>
            <a:prstGeom prst="rect">
              <a:avLst/>
            </a:prstGeom>
            <a:noFill/>
            <a:ln>
              <a:noFill/>
            </a:ln>
            <a:effectLst/>
          </p:spPr>
          <p:txBody>
            <a:bodyPr>
              <a:spAutoFit/>
            </a:bodyPr>
            <a:lstStyle/>
            <a:p>
              <a:pPr>
                <a:spcBef>
                  <a:spcPct val="50000"/>
                </a:spcBef>
              </a:pPr>
              <a:r>
                <a:rPr lang="zh-CN" altLang="en-US" sz="1400">
                  <a:ea typeface="宋体" panose="02010600030101010101" pitchFamily="2" charset="-122"/>
                </a:rPr>
                <a:t>不买</a:t>
              </a:r>
            </a:p>
          </p:txBody>
        </p:sp>
      </p:grpSp>
      <p:grpSp>
        <p:nvGrpSpPr>
          <p:cNvPr id="27" name="Group 154">
            <a:extLst>
              <a:ext uri="{FF2B5EF4-FFF2-40B4-BE49-F238E27FC236}">
                <a16:creationId xmlns:a16="http://schemas.microsoft.com/office/drawing/2014/main" id="{9DA58E2B-9C38-D4FA-5107-44ED18EE564A}"/>
              </a:ext>
            </a:extLst>
          </p:cNvPr>
          <p:cNvGrpSpPr/>
          <p:nvPr/>
        </p:nvGrpSpPr>
        <p:grpSpPr bwMode="auto">
          <a:xfrm>
            <a:off x="3671889" y="4086226"/>
            <a:ext cx="914400" cy="381000"/>
            <a:chOff x="4080" y="2435"/>
            <a:chExt cx="576" cy="240"/>
          </a:xfrm>
        </p:grpSpPr>
        <p:sp>
          <p:nvSpPr>
            <p:cNvPr id="28" name="Oval 155">
              <a:extLst>
                <a:ext uri="{FF2B5EF4-FFF2-40B4-BE49-F238E27FC236}">
                  <a16:creationId xmlns:a16="http://schemas.microsoft.com/office/drawing/2014/main" id="{D50EC0A7-6937-2F99-6010-F5F41BAA5C47}"/>
                </a:ext>
              </a:extLst>
            </p:cNvPr>
            <p:cNvSpPr>
              <a:spLocks noChangeArrowheads="1"/>
            </p:cNvSpPr>
            <p:nvPr/>
          </p:nvSpPr>
          <p:spPr bwMode="auto">
            <a:xfrm>
              <a:off x="4080" y="2435"/>
              <a:ext cx="576" cy="240"/>
            </a:xfrm>
            <a:prstGeom prst="ellipse">
              <a:avLst/>
            </a:prstGeom>
            <a:solidFill>
              <a:srgbClr val="66FFFF"/>
            </a:solidFill>
            <a:ln w="9525">
              <a:solidFill>
                <a:schemeClr val="tx1"/>
              </a:solidFill>
              <a:round/>
            </a:ln>
            <a:effectLst/>
          </p:spPr>
          <p:txBody>
            <a:bodyPr wrap="none" anchor="ctr"/>
            <a:lstStyle/>
            <a:p>
              <a:endParaRPr lang="zh-CN" altLang="en-US"/>
            </a:p>
          </p:txBody>
        </p:sp>
        <p:sp>
          <p:nvSpPr>
            <p:cNvPr id="29" name="Text Box 156">
              <a:extLst>
                <a:ext uri="{FF2B5EF4-FFF2-40B4-BE49-F238E27FC236}">
                  <a16:creationId xmlns:a16="http://schemas.microsoft.com/office/drawing/2014/main" id="{E1B79710-7B57-B2E4-0642-DCEDBE2000FC}"/>
                </a:ext>
              </a:extLst>
            </p:cNvPr>
            <p:cNvSpPr txBox="1">
              <a:spLocks noChangeArrowheads="1"/>
            </p:cNvSpPr>
            <p:nvPr/>
          </p:nvSpPr>
          <p:spPr bwMode="auto">
            <a:xfrm>
              <a:off x="4224" y="2448"/>
              <a:ext cx="384" cy="192"/>
            </a:xfrm>
            <a:prstGeom prst="rect">
              <a:avLst/>
            </a:prstGeom>
            <a:noFill/>
            <a:ln>
              <a:noFill/>
            </a:ln>
            <a:effectLst/>
          </p:spPr>
          <p:txBody>
            <a:bodyPr>
              <a:spAutoFit/>
            </a:bodyPr>
            <a:lstStyle/>
            <a:p>
              <a:pPr>
                <a:spcBef>
                  <a:spcPct val="50000"/>
                </a:spcBef>
              </a:pPr>
              <a:r>
                <a:rPr lang="zh-CN" altLang="en-US" sz="1400">
                  <a:ea typeface="宋体" panose="02010600030101010101" pitchFamily="2" charset="-122"/>
                </a:rPr>
                <a:t>买</a:t>
              </a:r>
            </a:p>
          </p:txBody>
        </p:sp>
      </p:grpSp>
      <p:grpSp>
        <p:nvGrpSpPr>
          <p:cNvPr id="30" name="Group 157">
            <a:extLst>
              <a:ext uri="{FF2B5EF4-FFF2-40B4-BE49-F238E27FC236}">
                <a16:creationId xmlns:a16="http://schemas.microsoft.com/office/drawing/2014/main" id="{7A7EBE6C-3341-CE8F-B21F-81B3FCF05BD2}"/>
              </a:ext>
            </a:extLst>
          </p:cNvPr>
          <p:cNvGrpSpPr/>
          <p:nvPr/>
        </p:nvGrpSpPr>
        <p:grpSpPr bwMode="auto">
          <a:xfrm>
            <a:off x="1460501" y="4084638"/>
            <a:ext cx="914400" cy="381000"/>
            <a:chOff x="4080" y="2435"/>
            <a:chExt cx="576" cy="240"/>
          </a:xfrm>
        </p:grpSpPr>
        <p:sp>
          <p:nvSpPr>
            <p:cNvPr id="31" name="Oval 158">
              <a:extLst>
                <a:ext uri="{FF2B5EF4-FFF2-40B4-BE49-F238E27FC236}">
                  <a16:creationId xmlns:a16="http://schemas.microsoft.com/office/drawing/2014/main" id="{6B640B11-0272-C06E-BE57-83DF6A560CAA}"/>
                </a:ext>
              </a:extLst>
            </p:cNvPr>
            <p:cNvSpPr>
              <a:spLocks noChangeArrowheads="1"/>
            </p:cNvSpPr>
            <p:nvPr/>
          </p:nvSpPr>
          <p:spPr bwMode="auto">
            <a:xfrm>
              <a:off x="4080" y="2435"/>
              <a:ext cx="576" cy="240"/>
            </a:xfrm>
            <a:prstGeom prst="ellipse">
              <a:avLst/>
            </a:prstGeom>
            <a:solidFill>
              <a:srgbClr val="66FFFF"/>
            </a:solidFill>
            <a:ln w="9525">
              <a:solidFill>
                <a:schemeClr val="tx1"/>
              </a:solidFill>
              <a:round/>
            </a:ln>
            <a:effectLst/>
          </p:spPr>
          <p:txBody>
            <a:bodyPr wrap="none" anchor="ctr"/>
            <a:lstStyle/>
            <a:p>
              <a:endParaRPr lang="zh-CN" altLang="en-US"/>
            </a:p>
          </p:txBody>
        </p:sp>
        <p:sp>
          <p:nvSpPr>
            <p:cNvPr id="797696" name="Text Box 159">
              <a:extLst>
                <a:ext uri="{FF2B5EF4-FFF2-40B4-BE49-F238E27FC236}">
                  <a16:creationId xmlns:a16="http://schemas.microsoft.com/office/drawing/2014/main" id="{74442A5B-5444-D900-8610-BDFD1288F841}"/>
                </a:ext>
              </a:extLst>
            </p:cNvPr>
            <p:cNvSpPr txBox="1">
              <a:spLocks noChangeArrowheads="1"/>
            </p:cNvSpPr>
            <p:nvPr/>
          </p:nvSpPr>
          <p:spPr bwMode="auto">
            <a:xfrm>
              <a:off x="4224" y="2448"/>
              <a:ext cx="384" cy="192"/>
            </a:xfrm>
            <a:prstGeom prst="rect">
              <a:avLst/>
            </a:prstGeom>
            <a:noFill/>
            <a:ln>
              <a:noFill/>
            </a:ln>
            <a:effectLst/>
          </p:spPr>
          <p:txBody>
            <a:bodyPr>
              <a:spAutoFit/>
            </a:bodyPr>
            <a:lstStyle/>
            <a:p>
              <a:pPr>
                <a:spcBef>
                  <a:spcPct val="50000"/>
                </a:spcBef>
              </a:pPr>
              <a:r>
                <a:rPr lang="zh-CN" altLang="en-US" sz="1400">
                  <a:ea typeface="宋体" panose="02010600030101010101" pitchFamily="2" charset="-122"/>
                </a:rPr>
                <a:t>买</a:t>
              </a:r>
            </a:p>
          </p:txBody>
        </p:sp>
      </p:grpSp>
      <p:grpSp>
        <p:nvGrpSpPr>
          <p:cNvPr id="797697" name="Group 160">
            <a:extLst>
              <a:ext uri="{FF2B5EF4-FFF2-40B4-BE49-F238E27FC236}">
                <a16:creationId xmlns:a16="http://schemas.microsoft.com/office/drawing/2014/main" id="{AEB0D1E0-B239-330B-6E4B-9C5B19B7DFF8}"/>
              </a:ext>
            </a:extLst>
          </p:cNvPr>
          <p:cNvGrpSpPr/>
          <p:nvPr/>
        </p:nvGrpSpPr>
        <p:grpSpPr bwMode="auto">
          <a:xfrm>
            <a:off x="2605089" y="4105276"/>
            <a:ext cx="914400" cy="381000"/>
            <a:chOff x="4512" y="3168"/>
            <a:chExt cx="576" cy="240"/>
          </a:xfrm>
        </p:grpSpPr>
        <p:sp>
          <p:nvSpPr>
            <p:cNvPr id="797698" name="Oval 161">
              <a:extLst>
                <a:ext uri="{FF2B5EF4-FFF2-40B4-BE49-F238E27FC236}">
                  <a16:creationId xmlns:a16="http://schemas.microsoft.com/office/drawing/2014/main" id="{E0B26375-7026-DA56-4D50-1C0B86D8EA72}"/>
                </a:ext>
              </a:extLst>
            </p:cNvPr>
            <p:cNvSpPr>
              <a:spLocks noChangeArrowheads="1"/>
            </p:cNvSpPr>
            <p:nvPr/>
          </p:nvSpPr>
          <p:spPr bwMode="auto">
            <a:xfrm>
              <a:off x="4512" y="3168"/>
              <a:ext cx="576" cy="240"/>
            </a:xfrm>
            <a:prstGeom prst="ellipse">
              <a:avLst/>
            </a:prstGeom>
            <a:solidFill>
              <a:srgbClr val="B4B6B0"/>
            </a:solidFill>
            <a:ln w="9525">
              <a:solidFill>
                <a:schemeClr val="tx1"/>
              </a:solidFill>
              <a:round/>
            </a:ln>
            <a:effectLst/>
          </p:spPr>
          <p:txBody>
            <a:bodyPr wrap="none" anchor="ctr"/>
            <a:lstStyle/>
            <a:p>
              <a:endParaRPr lang="zh-CN" altLang="en-US"/>
            </a:p>
          </p:txBody>
        </p:sp>
        <p:sp>
          <p:nvSpPr>
            <p:cNvPr id="797699" name="Text Box 162">
              <a:extLst>
                <a:ext uri="{FF2B5EF4-FFF2-40B4-BE49-F238E27FC236}">
                  <a16:creationId xmlns:a16="http://schemas.microsoft.com/office/drawing/2014/main" id="{52E25D88-9353-C1E9-6EC8-B7A0427370DD}"/>
                </a:ext>
              </a:extLst>
            </p:cNvPr>
            <p:cNvSpPr txBox="1">
              <a:spLocks noChangeArrowheads="1"/>
            </p:cNvSpPr>
            <p:nvPr/>
          </p:nvSpPr>
          <p:spPr bwMode="auto">
            <a:xfrm>
              <a:off x="4608" y="3187"/>
              <a:ext cx="384" cy="192"/>
            </a:xfrm>
            <a:prstGeom prst="rect">
              <a:avLst/>
            </a:prstGeom>
            <a:solidFill>
              <a:srgbClr val="B4B6B0"/>
            </a:solidFill>
            <a:ln>
              <a:noFill/>
            </a:ln>
            <a:effectLst/>
          </p:spPr>
          <p:txBody>
            <a:bodyPr>
              <a:spAutoFit/>
            </a:bodyPr>
            <a:lstStyle/>
            <a:p>
              <a:pPr>
                <a:spcBef>
                  <a:spcPct val="50000"/>
                </a:spcBef>
              </a:pPr>
              <a:r>
                <a:rPr lang="zh-CN" altLang="en-US" sz="1400">
                  <a:ea typeface="宋体" panose="02010600030101010101" pitchFamily="2" charset="-122"/>
                </a:rPr>
                <a:t>不买</a:t>
              </a:r>
            </a:p>
          </p:txBody>
        </p:sp>
      </p:grpSp>
    </p:spTree>
    <p:extLst>
      <p:ext uri="{BB962C8B-B14F-4D97-AF65-F5344CB8AC3E}">
        <p14:creationId xmlns:p14="http://schemas.microsoft.com/office/powerpoint/2010/main" val="14922447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96090" y="1226614"/>
            <a:ext cx="8229600" cy="4389120"/>
          </a:xfrm>
        </p:spPr>
        <p:txBody>
          <a:bodyPr>
            <a:normAutofit/>
          </a:bodyPr>
          <a:lstStyle/>
          <a:p>
            <a:r>
              <a:rPr lang="zh-CN" altLang="en-US" dirty="0"/>
              <a:t>分类回归树</a:t>
            </a:r>
            <a:r>
              <a:rPr lang="en-US" altLang="zh-CN" dirty="0"/>
              <a:t>CART(Classification and Regression Trees)</a:t>
            </a:r>
          </a:p>
          <a:p>
            <a:pPr lvl="1"/>
            <a:r>
              <a:rPr lang="en-US" altLang="zh-CN" dirty="0"/>
              <a:t>1984 &lt;&lt; Classification and Regression Trees &gt;&gt;</a:t>
            </a:r>
          </a:p>
          <a:p>
            <a:r>
              <a:rPr lang="en-US" altLang="zh-CN" dirty="0" err="1"/>
              <a:t>L.Breiman</a:t>
            </a:r>
            <a:r>
              <a:rPr lang="zh-CN" altLang="en-US" dirty="0"/>
              <a:t>，</a:t>
            </a:r>
            <a:r>
              <a:rPr lang="en-US" altLang="zh-CN" dirty="0" err="1"/>
              <a:t>J.Friedman</a:t>
            </a:r>
            <a:r>
              <a:rPr lang="zh-CN" altLang="en-US" dirty="0"/>
              <a:t>，</a:t>
            </a:r>
            <a:r>
              <a:rPr lang="en-US" altLang="zh-CN" dirty="0" err="1"/>
              <a:t>R.Olshen</a:t>
            </a:r>
            <a:r>
              <a:rPr lang="zh-CN" altLang="en-US" dirty="0"/>
              <a:t>和</a:t>
            </a:r>
            <a:r>
              <a:rPr lang="en-US" altLang="zh-CN" dirty="0" err="1"/>
              <a:t>C.Stone</a:t>
            </a:r>
            <a:endParaRPr lang="en-US" altLang="zh-CN" dirty="0"/>
          </a:p>
          <a:p>
            <a:pPr lvl="1"/>
            <a:r>
              <a:rPr lang="en-US" altLang="zh-CN" dirty="0">
                <a:hlinkClick r:id="rId3"/>
              </a:rPr>
              <a:t>http://www.stat.berkeley.edu/~breiman/</a:t>
            </a:r>
            <a:endParaRPr lang="en-US" altLang="zh-CN" dirty="0"/>
          </a:p>
          <a:p>
            <a:pPr lvl="1"/>
            <a:r>
              <a:rPr lang="en-US" altLang="zh-CN" dirty="0">
                <a:hlinkClick r:id="rId4"/>
              </a:rPr>
              <a:t>http://www-stat.stanford.edu/~jhf/</a:t>
            </a:r>
            <a:endParaRPr lang="en-US" altLang="zh-CN" dirty="0"/>
          </a:p>
          <a:p>
            <a:pPr lvl="1"/>
            <a:r>
              <a:rPr lang="en-US" altLang="zh-CN" dirty="0">
                <a:hlinkClick r:id="rId5"/>
              </a:rPr>
              <a:t>http://www-stat.stanford.edu/~olshen/</a:t>
            </a:r>
            <a:endParaRPr lang="en-US" altLang="zh-CN" dirty="0"/>
          </a:p>
          <a:p>
            <a:endParaRPr lang="en-US" altLang="zh-CN" dirty="0"/>
          </a:p>
          <a:p>
            <a:r>
              <a:rPr lang="zh-CN" altLang="en-US" dirty="0">
                <a:solidFill>
                  <a:srgbClr val="FF0000"/>
                </a:solidFill>
              </a:rPr>
              <a:t>目标变量是类别的 </a:t>
            </a:r>
            <a:r>
              <a:rPr lang="en-US" altLang="zh-CN" dirty="0">
                <a:solidFill>
                  <a:srgbClr val="FF0000"/>
                </a:solidFill>
              </a:rPr>
              <a:t>--- </a:t>
            </a:r>
            <a:r>
              <a:rPr lang="zh-CN" altLang="en-US" dirty="0">
                <a:solidFill>
                  <a:srgbClr val="FF0000"/>
                </a:solidFill>
              </a:rPr>
              <a:t>分类树</a:t>
            </a:r>
            <a:endParaRPr lang="en-US" altLang="zh-CN" dirty="0">
              <a:solidFill>
                <a:srgbClr val="FF0000"/>
              </a:solidFill>
            </a:endParaRPr>
          </a:p>
          <a:p>
            <a:r>
              <a:rPr lang="zh-CN" altLang="en-US" dirty="0">
                <a:solidFill>
                  <a:srgbClr val="FF0000"/>
                </a:solidFill>
              </a:rPr>
              <a:t>目标变量是连续的 </a:t>
            </a:r>
            <a:r>
              <a:rPr lang="en-US" altLang="zh-CN" dirty="0">
                <a:solidFill>
                  <a:srgbClr val="FF0000"/>
                </a:solidFill>
              </a:rPr>
              <a:t>--- </a:t>
            </a:r>
            <a:r>
              <a:rPr lang="zh-CN" altLang="en-US" dirty="0">
                <a:solidFill>
                  <a:srgbClr val="FF0000"/>
                </a:solidFill>
              </a:rPr>
              <a:t>回归树</a:t>
            </a:r>
            <a:endParaRPr lang="en-US" altLang="zh-CN" dirty="0">
              <a:solidFill>
                <a:srgbClr val="FF0000"/>
              </a:solidFill>
            </a:endParaRPr>
          </a:p>
          <a:p>
            <a:endParaRPr lang="en-US" altLang="zh-CN" dirty="0"/>
          </a:p>
        </p:txBody>
      </p:sp>
      <p:sp>
        <p:nvSpPr>
          <p:cNvPr id="4" name="标题 1"/>
          <p:cNvSpPr txBox="1"/>
          <p:nvPr/>
        </p:nvSpPr>
        <p:spPr>
          <a:xfrm>
            <a:off x="369277" y="114218"/>
            <a:ext cx="10515600" cy="13255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CART</a:t>
            </a:r>
            <a:r>
              <a:rPr lang="zh-CN" altLang="en-US" dirty="0"/>
              <a:t>树</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321470"/>
            <a:ext cx="10515600" cy="4351338"/>
          </a:xfrm>
        </p:spPr>
        <p:txBody>
          <a:bodyPr>
            <a:normAutofit/>
          </a:bodyPr>
          <a:lstStyle/>
          <a:p>
            <a:r>
              <a:rPr lang="zh-CN" altLang="en-US" sz="2800" dirty="0"/>
              <a:t>二元划分：</a:t>
            </a:r>
            <a:endParaRPr lang="en-US" altLang="zh-CN" sz="2800" dirty="0"/>
          </a:p>
          <a:p>
            <a:pPr lvl="1"/>
            <a:r>
              <a:rPr lang="zh-CN" altLang="en-US" sz="2400" dirty="0"/>
              <a:t>二叉树不易产生数据碎片，精确度往往也会高于多叉树</a:t>
            </a:r>
            <a:endParaRPr lang="en-US" altLang="zh-CN" sz="2400" dirty="0"/>
          </a:p>
          <a:p>
            <a:r>
              <a:rPr lang="en-US" altLang="zh-CN" sz="2800" dirty="0"/>
              <a:t>CART</a:t>
            </a:r>
            <a:r>
              <a:rPr lang="zh-CN" altLang="en-US" sz="2800" dirty="0"/>
              <a:t>中选择变量的不纯性度量：</a:t>
            </a:r>
            <a:endParaRPr lang="en-US" altLang="zh-CN" sz="2800" dirty="0"/>
          </a:p>
          <a:p>
            <a:pPr lvl="1"/>
            <a:r>
              <a:rPr lang="zh-CN" altLang="en-US" sz="2400" dirty="0"/>
              <a:t>分类目标</a:t>
            </a:r>
            <a:r>
              <a:rPr lang="zh-CN" altLang="en-US" sz="2400"/>
              <a:t>：</a:t>
            </a:r>
            <a:r>
              <a:rPr lang="en-US" altLang="zh-CN" sz="2400"/>
              <a:t>Gini</a:t>
            </a:r>
            <a:r>
              <a:rPr lang="zh-CN" altLang="en-US" sz="2400"/>
              <a:t>指数（基尼指数）</a:t>
            </a:r>
            <a:endParaRPr lang="en-US" altLang="zh-CN" sz="2400" dirty="0"/>
          </a:p>
          <a:p>
            <a:pPr lvl="1"/>
            <a:r>
              <a:rPr lang="zh-CN" altLang="en-US" sz="2400" dirty="0"/>
              <a:t>连续目标：最小</a:t>
            </a:r>
            <a:r>
              <a:rPr lang="zh-CN" altLang="en-US" sz="2400"/>
              <a:t>平方残差</a:t>
            </a:r>
            <a:endParaRPr lang="en-US" altLang="zh-CN" sz="2400"/>
          </a:p>
          <a:p>
            <a:r>
              <a:rPr lang="zh-CN" altLang="en-US" sz="2800"/>
              <a:t>剪枝：</a:t>
            </a:r>
            <a:endParaRPr lang="en-US" altLang="zh-CN" sz="2800"/>
          </a:p>
          <a:p>
            <a:pPr lvl="1"/>
            <a:r>
              <a:rPr lang="zh-CN" altLang="en-US" sz="2400"/>
              <a:t>用</a:t>
            </a:r>
            <a:r>
              <a:rPr lang="zh-CN" altLang="en-US" sz="2400" dirty="0">
                <a:solidFill>
                  <a:srgbClr val="FF0000"/>
                </a:solidFill>
              </a:rPr>
              <a:t>预剪枝或后剪枝</a:t>
            </a:r>
            <a:r>
              <a:rPr lang="zh-CN" altLang="en-US" sz="2400" dirty="0"/>
              <a:t>对训练集生长的树</a:t>
            </a:r>
            <a:r>
              <a:rPr lang="zh-CN" altLang="en-US" sz="2400"/>
              <a:t>进行剪枝</a:t>
            </a:r>
            <a:endParaRPr lang="en-US" altLang="zh-CN" sz="2400" dirty="0"/>
          </a:p>
        </p:txBody>
      </p:sp>
      <p:sp>
        <p:nvSpPr>
          <p:cNvPr id="4" name="标题 1"/>
          <p:cNvSpPr txBox="1"/>
          <p:nvPr/>
        </p:nvSpPr>
        <p:spPr>
          <a:xfrm>
            <a:off x="369277" y="206371"/>
            <a:ext cx="10515600" cy="103108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CART</a:t>
            </a:r>
            <a:r>
              <a:rPr lang="zh-CN" altLang="en-US" dirty="0"/>
              <a:t>与</a:t>
            </a:r>
            <a:r>
              <a:rPr lang="en-US" altLang="zh-CN" dirty="0"/>
              <a:t>ID3</a:t>
            </a:r>
            <a:r>
              <a:rPr lang="zh-CN" altLang="en-US" dirty="0"/>
              <a:t>的不同</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3482" y="1262779"/>
            <a:ext cx="10989241" cy="5373216"/>
          </a:xfrm>
        </p:spPr>
        <p:txBody>
          <a:bodyPr/>
          <a:lstStyle/>
          <a:p>
            <a:r>
              <a:rPr kumimoji="1" lang="zh-CN" altLang="en-US" dirty="0"/>
              <a:t>分类树的生成：</a:t>
            </a:r>
            <a:endParaRPr kumimoji="1" lang="en-US" altLang="zh-CN" dirty="0"/>
          </a:p>
          <a:p>
            <a:r>
              <a:rPr kumimoji="1" lang="zh-CN" altLang="en-US" dirty="0"/>
              <a:t>基尼指数</a:t>
            </a:r>
            <a:endParaRPr kumimoji="1" lang="en-US" altLang="zh-CN" dirty="0"/>
          </a:p>
          <a:p>
            <a:r>
              <a:rPr kumimoji="1" lang="zh-CN" altLang="en-US" dirty="0"/>
              <a:t>分类问题中，假设有</a:t>
            </a:r>
            <a:r>
              <a:rPr kumimoji="1" lang="en-US" altLang="zh-CN" dirty="0"/>
              <a:t>k</a:t>
            </a:r>
            <a:r>
              <a:rPr kumimoji="1" lang="zh-CN" altLang="en-US" dirty="0"/>
              <a:t>个类，样本点属于</a:t>
            </a:r>
            <a:r>
              <a:rPr kumimoji="1" lang="en-US" altLang="zh-CN" dirty="0"/>
              <a:t>k</a:t>
            </a:r>
            <a:r>
              <a:rPr kumimoji="1" lang="zh-CN" altLang="en-US" dirty="0"/>
              <a:t>的概率</a:t>
            </a:r>
            <a:r>
              <a:rPr kumimoji="1" lang="en-US" altLang="zh-CN" dirty="0" err="1"/>
              <a:t>Pk</a:t>
            </a:r>
            <a:r>
              <a:rPr kumimoji="1" lang="zh-CN" altLang="en-US" dirty="0"/>
              <a:t>，则概率分布的基尼指数：</a:t>
            </a:r>
            <a:endParaRPr kumimoji="1" lang="en-US" altLang="zh-CN" dirty="0"/>
          </a:p>
          <a:p>
            <a:endParaRPr kumimoji="1" lang="en-US" altLang="zh-CN" dirty="0"/>
          </a:p>
          <a:p>
            <a:endParaRPr kumimoji="1" lang="en-US" altLang="zh-CN" dirty="0"/>
          </a:p>
          <a:p>
            <a:r>
              <a:rPr kumimoji="1" lang="zh-CN" altLang="en-US" dirty="0"/>
              <a:t>二分类</a:t>
            </a:r>
            <a:r>
              <a:rPr kumimoji="1" lang="zh-CN" altLang="en-US"/>
              <a:t>问题：</a:t>
            </a:r>
            <a:endParaRPr kumimoji="1" lang="en-US" altLang="zh-CN"/>
          </a:p>
          <a:p>
            <a:endParaRPr kumimoji="1" lang="en-US" altLang="zh-CN"/>
          </a:p>
          <a:p>
            <a:endParaRPr kumimoji="1" lang="en-US" altLang="zh-CN" dirty="0"/>
          </a:p>
          <a:p>
            <a:r>
              <a:rPr kumimoji="1" lang="zh-CN" altLang="en-US" dirty="0"/>
              <a:t>对给定的样本集合</a:t>
            </a:r>
            <a:r>
              <a:rPr kumimoji="1" lang="en-US" altLang="zh-CN" dirty="0"/>
              <a:t>D</a:t>
            </a:r>
            <a:r>
              <a:rPr kumimoji="1" lang="zh-CN" altLang="en-US" dirty="0"/>
              <a:t>，基尼指数</a:t>
            </a:r>
          </a:p>
        </p:txBody>
      </p:sp>
      <p:pic>
        <p:nvPicPr>
          <p:cNvPr id="5" name="图片 4"/>
          <p:cNvPicPr>
            <a:picLocks noChangeAspect="1"/>
          </p:cNvPicPr>
          <p:nvPr/>
        </p:nvPicPr>
        <p:blipFill>
          <a:blip r:embed="rId3"/>
          <a:stretch>
            <a:fillRect/>
          </a:stretch>
        </p:blipFill>
        <p:spPr>
          <a:xfrm>
            <a:off x="3351277" y="2708920"/>
            <a:ext cx="4119527" cy="720080"/>
          </a:xfrm>
          <a:prstGeom prst="rect">
            <a:avLst/>
          </a:prstGeom>
        </p:spPr>
      </p:pic>
      <p:pic>
        <p:nvPicPr>
          <p:cNvPr id="6" name="图片 5"/>
          <p:cNvPicPr>
            <a:picLocks noChangeAspect="1"/>
          </p:cNvPicPr>
          <p:nvPr/>
        </p:nvPicPr>
        <p:blipFill>
          <a:blip r:embed="rId4"/>
          <a:stretch>
            <a:fillRect/>
          </a:stretch>
        </p:blipFill>
        <p:spPr>
          <a:xfrm>
            <a:off x="3423093" y="3949387"/>
            <a:ext cx="2351218" cy="383532"/>
          </a:xfrm>
          <a:prstGeom prst="rect">
            <a:avLst/>
          </a:prstGeom>
        </p:spPr>
      </p:pic>
      <p:pic>
        <p:nvPicPr>
          <p:cNvPr id="7" name="图片 6"/>
          <p:cNvPicPr>
            <a:picLocks noChangeAspect="1"/>
          </p:cNvPicPr>
          <p:nvPr/>
        </p:nvPicPr>
        <p:blipFill>
          <a:blip r:embed="rId5"/>
          <a:stretch>
            <a:fillRect/>
          </a:stretch>
        </p:blipFill>
        <p:spPr>
          <a:xfrm>
            <a:off x="5126998" y="4668689"/>
            <a:ext cx="3240361" cy="936104"/>
          </a:xfrm>
          <a:prstGeom prst="rect">
            <a:avLst/>
          </a:prstGeom>
        </p:spPr>
      </p:pic>
      <p:sp>
        <p:nvSpPr>
          <p:cNvPr id="8" name="标题 1"/>
          <p:cNvSpPr txBox="1"/>
          <p:nvPr/>
        </p:nvSpPr>
        <p:spPr>
          <a:xfrm>
            <a:off x="369277" y="143668"/>
            <a:ext cx="10515600" cy="13255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a:t>CART</a:t>
            </a:r>
            <a:r>
              <a:rPr kumimoji="1" lang="zh-CN" altLang="en-US" dirty="0"/>
              <a:t>的生成</a:t>
            </a:r>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69276" y="1762474"/>
            <a:ext cx="10193215" cy="5373216"/>
          </a:xfrm>
        </p:spPr>
        <p:txBody>
          <a:bodyPr/>
          <a:lstStyle/>
          <a:p>
            <a:r>
              <a:rPr kumimoji="1" lang="zh-CN" altLang="en-US" dirty="0"/>
              <a:t>如果样本集合</a:t>
            </a:r>
            <a:r>
              <a:rPr kumimoji="1" lang="en-US" altLang="zh-CN" dirty="0"/>
              <a:t>D</a:t>
            </a:r>
            <a:r>
              <a:rPr kumimoji="1" lang="zh-CN" altLang="en-US" dirty="0"/>
              <a:t>根据</a:t>
            </a:r>
            <a:r>
              <a:rPr kumimoji="1" lang="zh-CN" altLang="en-US" dirty="0">
                <a:solidFill>
                  <a:srgbClr val="FF0000"/>
                </a:solidFill>
              </a:rPr>
              <a:t>特征</a:t>
            </a:r>
            <a:r>
              <a:rPr kumimoji="1" lang="en-US" altLang="zh-CN" dirty="0">
                <a:solidFill>
                  <a:srgbClr val="FF0000"/>
                </a:solidFill>
              </a:rPr>
              <a:t>A</a:t>
            </a:r>
            <a:r>
              <a:rPr kumimoji="1" lang="zh-CN" altLang="en-US" dirty="0">
                <a:solidFill>
                  <a:srgbClr val="FF0000"/>
                </a:solidFill>
              </a:rPr>
              <a:t>是否为</a:t>
            </a:r>
            <a:r>
              <a:rPr kumimoji="1" lang="en-US" altLang="zh-CN" dirty="0">
                <a:solidFill>
                  <a:srgbClr val="FF0000"/>
                </a:solidFill>
              </a:rPr>
              <a:t>a</a:t>
            </a:r>
            <a:r>
              <a:rPr kumimoji="1" lang="zh-CN" altLang="en-US" dirty="0"/>
              <a:t>被分割成</a:t>
            </a:r>
            <a:r>
              <a:rPr kumimoji="1" lang="en-US" altLang="zh-CN" dirty="0"/>
              <a:t>D1</a:t>
            </a:r>
            <a:r>
              <a:rPr kumimoji="1" lang="zh-CN" altLang="en-US" dirty="0"/>
              <a:t>和</a:t>
            </a:r>
            <a:r>
              <a:rPr kumimoji="1" lang="en-US" altLang="zh-CN" dirty="0"/>
              <a:t>D2</a:t>
            </a:r>
            <a:r>
              <a:rPr kumimoji="1" lang="zh-CN" altLang="en-US" dirty="0"/>
              <a:t>，即</a:t>
            </a:r>
            <a:endParaRPr kumimoji="1" lang="en-US" altLang="zh-CN" dirty="0"/>
          </a:p>
          <a:p>
            <a:endParaRPr kumimoji="1" lang="en-US" altLang="zh-CN" dirty="0"/>
          </a:p>
          <a:p>
            <a:endParaRPr kumimoji="1" lang="en-US" altLang="zh-CN"/>
          </a:p>
          <a:p>
            <a:r>
              <a:rPr kumimoji="1" lang="zh-CN" altLang="en-US"/>
              <a:t>则</a:t>
            </a:r>
            <a:r>
              <a:rPr kumimoji="1" lang="zh-CN" altLang="en-US" dirty="0"/>
              <a:t>在</a:t>
            </a:r>
            <a:r>
              <a:rPr kumimoji="1" lang="zh-CN" altLang="en-US"/>
              <a:t>特征</a:t>
            </a:r>
            <a:r>
              <a:rPr kumimoji="1" lang="en-US" altLang="zh-CN"/>
              <a:t>A</a:t>
            </a:r>
            <a:r>
              <a:rPr kumimoji="1" lang="zh-CN" altLang="en-US"/>
              <a:t>的</a:t>
            </a:r>
            <a:r>
              <a:rPr kumimoji="1" lang="zh-CN" altLang="en-US" dirty="0"/>
              <a:t>条件下，集合</a:t>
            </a:r>
            <a:r>
              <a:rPr kumimoji="1" lang="en-US" altLang="zh-CN" dirty="0"/>
              <a:t>D</a:t>
            </a:r>
            <a:r>
              <a:rPr kumimoji="1" lang="zh-CN" altLang="en-US" dirty="0"/>
              <a:t>的基尼指数：</a:t>
            </a:r>
          </a:p>
        </p:txBody>
      </p:sp>
      <p:pic>
        <p:nvPicPr>
          <p:cNvPr id="4" name="图片 3"/>
          <p:cNvPicPr>
            <a:picLocks noChangeAspect="1"/>
          </p:cNvPicPr>
          <p:nvPr/>
        </p:nvPicPr>
        <p:blipFill>
          <a:blip r:embed="rId3"/>
          <a:stretch>
            <a:fillRect/>
          </a:stretch>
        </p:blipFill>
        <p:spPr>
          <a:xfrm>
            <a:off x="2961968" y="2324073"/>
            <a:ext cx="5007829" cy="360040"/>
          </a:xfrm>
          <a:prstGeom prst="rect">
            <a:avLst/>
          </a:prstGeom>
        </p:spPr>
      </p:pic>
      <p:pic>
        <p:nvPicPr>
          <p:cNvPr id="8" name="图片 7"/>
          <p:cNvPicPr>
            <a:picLocks noChangeAspect="1"/>
          </p:cNvPicPr>
          <p:nvPr/>
        </p:nvPicPr>
        <p:blipFill>
          <a:blip r:embed="rId4"/>
          <a:stretch>
            <a:fillRect/>
          </a:stretch>
        </p:blipFill>
        <p:spPr>
          <a:xfrm>
            <a:off x="1095530" y="3661002"/>
            <a:ext cx="4519651" cy="720080"/>
          </a:xfrm>
          <a:prstGeom prst="rect">
            <a:avLst/>
          </a:prstGeom>
        </p:spPr>
      </p:pic>
      <p:sp>
        <p:nvSpPr>
          <p:cNvPr id="7" name="标题 1"/>
          <p:cNvSpPr txBox="1"/>
          <p:nvPr/>
        </p:nvSpPr>
        <p:spPr>
          <a:xfrm>
            <a:off x="369277" y="619918"/>
            <a:ext cx="10515600" cy="13255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a:t>CART</a:t>
            </a:r>
            <a:r>
              <a:rPr kumimoji="1" lang="zh-CN" altLang="en-US" dirty="0"/>
              <a:t>的生成</a:t>
            </a:r>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67589" y="1237867"/>
            <a:ext cx="10515600" cy="5373216"/>
          </a:xfrm>
        </p:spPr>
        <p:txBody>
          <a:bodyPr>
            <a:normAutofit/>
          </a:bodyPr>
          <a:lstStyle/>
          <a:p>
            <a:r>
              <a:rPr kumimoji="1" lang="en-US" altLang="zh-CN" sz="2600" dirty="0"/>
              <a:t>CART</a:t>
            </a:r>
            <a:r>
              <a:rPr kumimoji="1" lang="zh-CN" altLang="en-US" sz="2600" dirty="0"/>
              <a:t>生成算法</a:t>
            </a:r>
            <a:endParaRPr kumimoji="1" lang="en-US" altLang="zh-CN" sz="2600" dirty="0"/>
          </a:p>
          <a:p>
            <a:r>
              <a:rPr kumimoji="1" lang="zh-CN" altLang="en-US" sz="2600" dirty="0"/>
              <a:t>输入：训练数据集</a:t>
            </a:r>
            <a:r>
              <a:rPr kumimoji="1" lang="en-US" altLang="zh-CN" sz="2600" dirty="0"/>
              <a:t>D</a:t>
            </a:r>
            <a:r>
              <a:rPr kumimoji="1" lang="zh-CN" altLang="en-US" sz="2600" dirty="0"/>
              <a:t>，停止计算条件</a:t>
            </a:r>
            <a:endParaRPr kumimoji="1" lang="en-US" altLang="zh-CN" sz="2600" dirty="0"/>
          </a:p>
          <a:p>
            <a:r>
              <a:rPr kumimoji="1" lang="zh-CN" altLang="en-US" sz="2600" dirty="0"/>
              <a:t>输出：</a:t>
            </a:r>
            <a:r>
              <a:rPr kumimoji="1" lang="en-US" altLang="zh-CN" sz="2600" dirty="0"/>
              <a:t>CART</a:t>
            </a:r>
            <a:r>
              <a:rPr kumimoji="1" lang="zh-CN" altLang="en-US" sz="2600" dirty="0"/>
              <a:t>决策树</a:t>
            </a:r>
            <a:endParaRPr kumimoji="1" lang="en-US" altLang="zh-CN" sz="2600" dirty="0"/>
          </a:p>
          <a:p>
            <a:r>
              <a:rPr kumimoji="1" lang="zh-CN" altLang="en-US" sz="2600" dirty="0"/>
              <a:t>从根节点开始，</a:t>
            </a:r>
            <a:r>
              <a:rPr kumimoji="1" lang="zh-CN" altLang="en-US" sz="2600"/>
              <a:t>递归对每个结点</a:t>
            </a:r>
            <a:r>
              <a:rPr kumimoji="1" lang="zh-CN" altLang="en-US" sz="2600" dirty="0"/>
              <a:t>操作</a:t>
            </a:r>
            <a:endParaRPr kumimoji="1" lang="en-US" altLang="zh-CN" sz="2600" dirty="0"/>
          </a:p>
          <a:p>
            <a:r>
              <a:rPr kumimoji="1" lang="zh-CN" altLang="zh-CN" sz="2600" dirty="0"/>
              <a:t>1</a:t>
            </a:r>
            <a:r>
              <a:rPr kumimoji="1" lang="zh-CN" altLang="en-US" sz="2600" dirty="0"/>
              <a:t>、设结点数据集为</a:t>
            </a:r>
            <a:r>
              <a:rPr kumimoji="1" lang="en-US" altLang="zh-CN" sz="2600" dirty="0"/>
              <a:t>D</a:t>
            </a:r>
            <a:r>
              <a:rPr kumimoji="1" lang="zh-CN" altLang="en-US" sz="2600" dirty="0"/>
              <a:t>，对每个特征</a:t>
            </a:r>
            <a:r>
              <a:rPr kumimoji="1" lang="en-US" altLang="zh-CN" sz="2600" dirty="0"/>
              <a:t>A</a:t>
            </a:r>
            <a:r>
              <a:rPr kumimoji="1" lang="zh-CN" altLang="en-US" sz="2600" dirty="0"/>
              <a:t>，对其每个值</a:t>
            </a:r>
            <a:r>
              <a:rPr kumimoji="1" lang="en-US" altLang="zh-CN" sz="2600" dirty="0"/>
              <a:t>a</a:t>
            </a:r>
            <a:r>
              <a:rPr kumimoji="1" lang="zh-CN" altLang="en-US" sz="2600" dirty="0"/>
              <a:t>，根据样本点对</a:t>
            </a:r>
            <a:r>
              <a:rPr kumimoji="1" lang="en-US" altLang="zh-CN" sz="2600" dirty="0"/>
              <a:t>A=a</a:t>
            </a:r>
            <a:r>
              <a:rPr kumimoji="1" lang="zh-CN" altLang="en-US" sz="2600" dirty="0"/>
              <a:t>的测试为是或否，将</a:t>
            </a:r>
            <a:r>
              <a:rPr kumimoji="1" lang="en-US" altLang="zh-CN" sz="2600" dirty="0"/>
              <a:t>D</a:t>
            </a:r>
            <a:r>
              <a:rPr kumimoji="1" lang="zh-CN" altLang="en-US" sz="2600" dirty="0"/>
              <a:t>分为</a:t>
            </a:r>
            <a:r>
              <a:rPr kumimoji="1" lang="en-US" altLang="zh-CN" sz="2600" dirty="0"/>
              <a:t>D1</a:t>
            </a:r>
            <a:r>
              <a:rPr kumimoji="1" lang="zh-CN" altLang="en-US" sz="2600" dirty="0"/>
              <a:t>，</a:t>
            </a:r>
            <a:r>
              <a:rPr kumimoji="1" lang="en-US" altLang="zh-CN" sz="2600" dirty="0"/>
              <a:t>D2</a:t>
            </a:r>
            <a:r>
              <a:rPr kumimoji="1" lang="zh-CN" altLang="en-US" sz="2600" dirty="0"/>
              <a:t>，计算</a:t>
            </a:r>
            <a:r>
              <a:rPr kumimoji="1" lang="en-US" altLang="zh-CN" sz="2600" dirty="0"/>
              <a:t>A=a</a:t>
            </a:r>
            <a:r>
              <a:rPr kumimoji="1" lang="zh-CN" altLang="en-US" sz="2600" dirty="0"/>
              <a:t>的基尼指数</a:t>
            </a:r>
            <a:endParaRPr kumimoji="1" lang="en-US" altLang="zh-CN" sz="2600" dirty="0"/>
          </a:p>
          <a:p>
            <a:r>
              <a:rPr kumimoji="1" lang="zh-CN" altLang="zh-CN" sz="2600" dirty="0"/>
              <a:t>2</a:t>
            </a:r>
            <a:r>
              <a:rPr kumimoji="1" lang="zh-CN" altLang="en-US" sz="2600" dirty="0"/>
              <a:t>、在所有的特征</a:t>
            </a:r>
            <a:r>
              <a:rPr kumimoji="1" lang="en-US" altLang="zh-CN" sz="2600" dirty="0"/>
              <a:t>A</a:t>
            </a:r>
            <a:r>
              <a:rPr kumimoji="1" lang="zh-CN" altLang="en-US" sz="2600" dirty="0"/>
              <a:t>以及所有可能的切分点</a:t>
            </a:r>
            <a:r>
              <a:rPr kumimoji="1" lang="en-US" altLang="zh-CN" sz="2600" dirty="0"/>
              <a:t>a</a:t>
            </a:r>
            <a:r>
              <a:rPr kumimoji="1" lang="zh-CN" altLang="en-US" sz="2600" dirty="0"/>
              <a:t>中，选择</a:t>
            </a:r>
            <a:r>
              <a:rPr kumimoji="1" lang="zh-CN" altLang="en-US" sz="2600" dirty="0">
                <a:solidFill>
                  <a:srgbClr val="FF0000"/>
                </a:solidFill>
              </a:rPr>
              <a:t>基尼指数最小</a:t>
            </a:r>
            <a:r>
              <a:rPr kumimoji="1" lang="zh-CN" altLang="en-US" sz="2600" dirty="0"/>
              <a:t>的特征和切分点，将数据集分配到两个子结点中。</a:t>
            </a:r>
            <a:endParaRPr kumimoji="1" lang="en-US" altLang="zh-CN" sz="2600" dirty="0"/>
          </a:p>
          <a:p>
            <a:r>
              <a:rPr kumimoji="1" lang="zh-CN" altLang="zh-CN" sz="2600" dirty="0"/>
              <a:t>3</a:t>
            </a:r>
            <a:r>
              <a:rPr kumimoji="1" lang="zh-CN" altLang="en-US" sz="2600" dirty="0"/>
              <a:t>、对两个子结点递归调用</a:t>
            </a:r>
            <a:r>
              <a:rPr kumimoji="1" lang="en-US" altLang="zh-CN" sz="2600" dirty="0"/>
              <a:t>1</a:t>
            </a:r>
            <a:r>
              <a:rPr kumimoji="1" lang="zh-CN" altLang="en-US" sz="2600" dirty="0"/>
              <a:t>，</a:t>
            </a:r>
            <a:r>
              <a:rPr kumimoji="1" lang="en-US" altLang="zh-CN" sz="2600" dirty="0"/>
              <a:t>2</a:t>
            </a:r>
            <a:r>
              <a:rPr kumimoji="1" lang="zh-CN" altLang="en-US" sz="2600" dirty="0"/>
              <a:t>步骤</a:t>
            </a:r>
            <a:endParaRPr kumimoji="1" lang="en-US" altLang="zh-CN" sz="2600" dirty="0"/>
          </a:p>
          <a:p>
            <a:r>
              <a:rPr kumimoji="1" lang="zh-CN" altLang="zh-CN" sz="2600" dirty="0"/>
              <a:t>4</a:t>
            </a:r>
            <a:r>
              <a:rPr kumimoji="1" lang="zh-CN" altLang="en-US" sz="2600" dirty="0"/>
              <a:t>、生成</a:t>
            </a:r>
            <a:r>
              <a:rPr kumimoji="1" lang="en-US" altLang="zh-CN" sz="2600" dirty="0"/>
              <a:t>CART</a:t>
            </a:r>
            <a:r>
              <a:rPr kumimoji="1" lang="zh-CN" altLang="en-US" sz="2600" dirty="0"/>
              <a:t>树</a:t>
            </a:r>
          </a:p>
        </p:txBody>
      </p:sp>
      <p:sp>
        <p:nvSpPr>
          <p:cNvPr id="4" name="标题 1"/>
          <p:cNvSpPr txBox="1"/>
          <p:nvPr/>
        </p:nvSpPr>
        <p:spPr>
          <a:xfrm>
            <a:off x="369277" y="200818"/>
            <a:ext cx="10515600" cy="13255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a:t>CART</a:t>
            </a:r>
            <a:r>
              <a:rPr kumimoji="1" lang="zh-CN" altLang="en-US" dirty="0"/>
              <a:t>的生成</a:t>
            </a:r>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62788" y="1052495"/>
            <a:ext cx="11118195" cy="5373216"/>
          </a:xfrm>
        </p:spPr>
        <p:txBody>
          <a:bodyPr>
            <a:normAutofit/>
          </a:bodyPr>
          <a:lstStyle/>
          <a:p>
            <a:r>
              <a:rPr kumimoji="1" lang="zh-CN" altLang="en-US" sz="2400" dirty="0"/>
              <a:t>回归树的生成</a:t>
            </a:r>
            <a:endParaRPr kumimoji="1" lang="en-US" altLang="zh-CN" sz="2400" dirty="0"/>
          </a:p>
          <a:p>
            <a:r>
              <a:rPr kumimoji="1" lang="zh-CN" altLang="en-US" sz="2400" dirty="0"/>
              <a:t>设</a:t>
            </a:r>
            <a:r>
              <a:rPr kumimoji="1" lang="en-US" altLang="zh-CN" sz="2400" dirty="0"/>
              <a:t>Y</a:t>
            </a:r>
            <a:r>
              <a:rPr kumimoji="1" lang="zh-CN" altLang="en-US" sz="2400" dirty="0"/>
              <a:t>是连续变量，给定训练数据集：</a:t>
            </a:r>
            <a:endParaRPr kumimoji="1" lang="en-US" altLang="zh-CN" sz="2400" dirty="0"/>
          </a:p>
          <a:p>
            <a:endParaRPr kumimoji="1" lang="en-US" altLang="zh-CN" sz="2400" dirty="0"/>
          </a:p>
          <a:p>
            <a:r>
              <a:rPr kumimoji="1" lang="zh-CN" altLang="en-US" sz="2400" dirty="0"/>
              <a:t>假设已将输入空间划分为</a:t>
            </a:r>
            <a:r>
              <a:rPr kumimoji="1" lang="en-US" altLang="zh-CN" sz="2400" dirty="0"/>
              <a:t>M</a:t>
            </a:r>
            <a:r>
              <a:rPr kumimoji="1" lang="zh-CN" altLang="en-US" sz="2400" dirty="0"/>
              <a:t>各单元</a:t>
            </a:r>
            <a:r>
              <a:rPr kumimoji="1" lang="en-US" altLang="zh-CN" sz="2400" dirty="0"/>
              <a:t>R1,R2..Rm,</a:t>
            </a:r>
            <a:r>
              <a:rPr kumimoji="1" lang="zh-CN" altLang="en-US" sz="2400" dirty="0"/>
              <a:t>并且每个单元</a:t>
            </a:r>
            <a:r>
              <a:rPr kumimoji="1" lang="en-US" altLang="zh-CN" sz="2400" dirty="0" err="1"/>
              <a:t>Rm</a:t>
            </a:r>
            <a:r>
              <a:rPr kumimoji="1" lang="zh-CN" altLang="en-US" sz="2400" dirty="0"/>
              <a:t>上有一个固定的输出</a:t>
            </a:r>
            <a:r>
              <a:rPr kumimoji="1" lang="en-US" altLang="zh-CN" sz="2400" dirty="0"/>
              <a:t>Cm</a:t>
            </a:r>
            <a:r>
              <a:rPr kumimoji="1" lang="zh-CN" altLang="en-US" sz="2400" dirty="0"/>
              <a:t>，回归树表示为：</a:t>
            </a:r>
            <a:endParaRPr kumimoji="1" lang="en-US" altLang="zh-CN" sz="2400" dirty="0"/>
          </a:p>
          <a:p>
            <a:pPr marL="0" indent="0">
              <a:buNone/>
            </a:pPr>
            <a:endParaRPr kumimoji="1" lang="en-US" altLang="zh-CN" sz="2400" dirty="0"/>
          </a:p>
          <a:p>
            <a:r>
              <a:rPr kumimoji="1" lang="zh-CN" altLang="en-US" sz="2400" dirty="0"/>
              <a:t>平方误差来表示预测误差，用平方误差最小准则求解每个单元上的最优输出值</a:t>
            </a:r>
            <a:endParaRPr kumimoji="1" lang="en-US" altLang="zh-CN" sz="2400" dirty="0"/>
          </a:p>
          <a:p>
            <a:endParaRPr kumimoji="1" lang="en-US" altLang="zh-CN" sz="2400" dirty="0"/>
          </a:p>
          <a:p>
            <a:endParaRPr kumimoji="1" lang="en-US" altLang="zh-CN" sz="2400" dirty="0"/>
          </a:p>
          <a:p>
            <a:r>
              <a:rPr kumimoji="1" lang="en-US" altLang="zh-CN" sz="2400" dirty="0" err="1"/>
              <a:t>Rm</a:t>
            </a:r>
            <a:r>
              <a:rPr kumimoji="1" lang="zh-CN" altLang="en-US" sz="2400" dirty="0"/>
              <a:t>上的</a:t>
            </a:r>
            <a:r>
              <a:rPr kumimoji="1" lang="en-US" altLang="zh-CN" sz="2400" dirty="0"/>
              <a:t>Cm</a:t>
            </a:r>
            <a:r>
              <a:rPr kumimoji="1" lang="zh-CN" altLang="en-US" sz="2400" dirty="0"/>
              <a:t>的最优值：</a:t>
            </a:r>
          </a:p>
        </p:txBody>
      </p:sp>
      <p:pic>
        <p:nvPicPr>
          <p:cNvPr id="4" name="图片 3"/>
          <p:cNvPicPr>
            <a:picLocks noChangeAspect="1"/>
          </p:cNvPicPr>
          <p:nvPr/>
        </p:nvPicPr>
        <p:blipFill>
          <a:blip r:embed="rId3"/>
          <a:stretch>
            <a:fillRect/>
          </a:stretch>
        </p:blipFill>
        <p:spPr>
          <a:xfrm>
            <a:off x="5835941" y="1586086"/>
            <a:ext cx="3888433" cy="360952"/>
          </a:xfrm>
          <a:prstGeom prst="rect">
            <a:avLst/>
          </a:prstGeom>
        </p:spPr>
      </p:pic>
      <p:pic>
        <p:nvPicPr>
          <p:cNvPr id="5" name="图片 4"/>
          <p:cNvPicPr>
            <a:picLocks noChangeAspect="1"/>
          </p:cNvPicPr>
          <p:nvPr/>
        </p:nvPicPr>
        <p:blipFill>
          <a:blip r:embed="rId4"/>
          <a:stretch>
            <a:fillRect/>
          </a:stretch>
        </p:blipFill>
        <p:spPr>
          <a:xfrm>
            <a:off x="4511825" y="2947015"/>
            <a:ext cx="2855201" cy="792088"/>
          </a:xfrm>
          <a:prstGeom prst="rect">
            <a:avLst/>
          </a:prstGeom>
        </p:spPr>
      </p:pic>
      <p:pic>
        <p:nvPicPr>
          <p:cNvPr id="6" name="图片 5"/>
          <p:cNvPicPr>
            <a:picLocks noChangeAspect="1"/>
          </p:cNvPicPr>
          <p:nvPr/>
        </p:nvPicPr>
        <p:blipFill>
          <a:blip r:embed="rId5"/>
          <a:stretch>
            <a:fillRect/>
          </a:stretch>
        </p:blipFill>
        <p:spPr>
          <a:xfrm>
            <a:off x="4546957" y="4438511"/>
            <a:ext cx="2160240" cy="648072"/>
          </a:xfrm>
          <a:prstGeom prst="rect">
            <a:avLst/>
          </a:prstGeom>
        </p:spPr>
      </p:pic>
      <p:pic>
        <p:nvPicPr>
          <p:cNvPr id="7" name="图片 6"/>
          <p:cNvPicPr>
            <a:picLocks noChangeAspect="1"/>
          </p:cNvPicPr>
          <p:nvPr/>
        </p:nvPicPr>
        <p:blipFill>
          <a:blip r:embed="rId6"/>
          <a:stretch>
            <a:fillRect/>
          </a:stretch>
        </p:blipFill>
        <p:spPr>
          <a:xfrm>
            <a:off x="4411157" y="5485927"/>
            <a:ext cx="2626852" cy="432048"/>
          </a:xfrm>
          <a:prstGeom prst="rect">
            <a:avLst/>
          </a:prstGeom>
        </p:spPr>
      </p:pic>
      <p:sp>
        <p:nvSpPr>
          <p:cNvPr id="8" name="标题 1"/>
          <p:cNvSpPr txBox="1"/>
          <p:nvPr/>
        </p:nvSpPr>
        <p:spPr>
          <a:xfrm>
            <a:off x="369277" y="38893"/>
            <a:ext cx="10515600" cy="13255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a:t>CART</a:t>
            </a:r>
            <a:r>
              <a:rPr kumimoji="1" lang="zh-CN" altLang="en-US" dirty="0"/>
              <a:t>的生成</a:t>
            </a:r>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77189" y="1187244"/>
            <a:ext cx="9559025" cy="5373216"/>
          </a:xfrm>
        </p:spPr>
        <p:txBody>
          <a:bodyPr>
            <a:normAutofit/>
          </a:bodyPr>
          <a:lstStyle/>
          <a:p>
            <a:r>
              <a:rPr kumimoji="1" lang="zh-CN" altLang="en-US" sz="2400" dirty="0"/>
              <a:t>问题：如何对输入空间进行划分？</a:t>
            </a:r>
            <a:endParaRPr kumimoji="1" lang="en-US" altLang="zh-CN" sz="2400" dirty="0"/>
          </a:p>
          <a:p>
            <a:r>
              <a:rPr kumimoji="1" lang="zh-CN" altLang="en-US" sz="2400" dirty="0"/>
              <a:t>启发式：选择第</a:t>
            </a:r>
            <a:r>
              <a:rPr kumimoji="1" lang="en-US" altLang="zh-CN" sz="2400" dirty="0"/>
              <a:t>j</a:t>
            </a:r>
            <a:r>
              <a:rPr kumimoji="1" lang="zh-CN" altLang="en-US" sz="2400" dirty="0"/>
              <a:t>个变量</a:t>
            </a:r>
            <a:r>
              <a:rPr kumimoji="1" lang="en-US" altLang="zh-CN" sz="2400" dirty="0"/>
              <a:t>x</a:t>
            </a:r>
            <a:r>
              <a:rPr kumimoji="1" lang="en-US" altLang="zh-CN" sz="2400" baseline="30000" dirty="0"/>
              <a:t>(j)</a:t>
            </a:r>
            <a:r>
              <a:rPr kumimoji="1" lang="zh-CN" altLang="en-US" sz="2400" dirty="0"/>
              <a:t>和它取的值</a:t>
            </a:r>
            <a:r>
              <a:rPr kumimoji="1" lang="en-US" altLang="zh-CN" sz="2400" dirty="0"/>
              <a:t>s</a:t>
            </a:r>
            <a:r>
              <a:rPr kumimoji="1" lang="zh-CN" altLang="en-US" sz="2400" dirty="0"/>
              <a:t>，作为切分变量和切分点，定义两个区域：</a:t>
            </a:r>
            <a:endParaRPr kumimoji="1" lang="en-US" altLang="zh-CN" sz="2400" dirty="0"/>
          </a:p>
          <a:p>
            <a:endParaRPr kumimoji="1" lang="en-US" altLang="zh-CN" sz="2400" dirty="0"/>
          </a:p>
          <a:p>
            <a:r>
              <a:rPr kumimoji="1" lang="zh-CN" altLang="en-US" sz="2400" dirty="0"/>
              <a:t>然后寻找最优切分变量和切分点：</a:t>
            </a:r>
            <a:endParaRPr kumimoji="1" lang="en-US" altLang="zh-CN" sz="2400" dirty="0"/>
          </a:p>
          <a:p>
            <a:endParaRPr kumimoji="1" lang="en-US" altLang="zh-CN" sz="2400" dirty="0"/>
          </a:p>
          <a:p>
            <a:endParaRPr kumimoji="1" lang="en-US" altLang="zh-CN" sz="2400" dirty="0"/>
          </a:p>
          <a:p>
            <a:r>
              <a:rPr kumimoji="1" lang="zh-CN" altLang="en-US" sz="2400" dirty="0"/>
              <a:t>且：</a:t>
            </a:r>
            <a:endParaRPr kumimoji="1" lang="en-US" altLang="zh-CN" sz="2400" dirty="0"/>
          </a:p>
          <a:p>
            <a:endParaRPr kumimoji="1" lang="en-US" altLang="zh-CN" sz="2400" dirty="0"/>
          </a:p>
          <a:p>
            <a:r>
              <a:rPr kumimoji="1" lang="zh-CN" altLang="en-US" sz="2400" dirty="0"/>
              <a:t>再对两个区域重复上述划分，直到满足停止条件。</a:t>
            </a:r>
          </a:p>
        </p:txBody>
      </p:sp>
      <p:pic>
        <p:nvPicPr>
          <p:cNvPr id="8" name="图片 7"/>
          <p:cNvPicPr>
            <a:picLocks noChangeAspect="1"/>
          </p:cNvPicPr>
          <p:nvPr/>
        </p:nvPicPr>
        <p:blipFill>
          <a:blip r:embed="rId3"/>
          <a:stretch>
            <a:fillRect/>
          </a:stretch>
        </p:blipFill>
        <p:spPr>
          <a:xfrm>
            <a:off x="3258407" y="2408635"/>
            <a:ext cx="6048672" cy="432048"/>
          </a:xfrm>
          <a:prstGeom prst="rect">
            <a:avLst/>
          </a:prstGeom>
        </p:spPr>
      </p:pic>
      <p:pic>
        <p:nvPicPr>
          <p:cNvPr id="9" name="图片 8"/>
          <p:cNvPicPr>
            <a:picLocks noChangeAspect="1"/>
          </p:cNvPicPr>
          <p:nvPr/>
        </p:nvPicPr>
        <p:blipFill>
          <a:blip r:embed="rId4"/>
          <a:stretch>
            <a:fillRect/>
          </a:stretch>
        </p:blipFill>
        <p:spPr>
          <a:xfrm>
            <a:off x="3433374" y="3429000"/>
            <a:ext cx="5698738" cy="936104"/>
          </a:xfrm>
          <a:prstGeom prst="rect">
            <a:avLst/>
          </a:prstGeom>
        </p:spPr>
      </p:pic>
      <p:pic>
        <p:nvPicPr>
          <p:cNvPr id="10" name="图片 9"/>
          <p:cNvPicPr>
            <a:picLocks noChangeAspect="1"/>
          </p:cNvPicPr>
          <p:nvPr/>
        </p:nvPicPr>
        <p:blipFill>
          <a:blip r:embed="rId5"/>
          <a:stretch>
            <a:fillRect/>
          </a:stretch>
        </p:blipFill>
        <p:spPr>
          <a:xfrm>
            <a:off x="2781177" y="4533151"/>
            <a:ext cx="7416824" cy="504056"/>
          </a:xfrm>
          <a:prstGeom prst="rect">
            <a:avLst/>
          </a:prstGeom>
        </p:spPr>
      </p:pic>
      <p:sp>
        <p:nvSpPr>
          <p:cNvPr id="7" name="标题 1"/>
          <p:cNvSpPr txBox="1"/>
          <p:nvPr/>
        </p:nvSpPr>
        <p:spPr>
          <a:xfrm>
            <a:off x="369277" y="173641"/>
            <a:ext cx="10515600" cy="13255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a:t>CART</a:t>
            </a:r>
            <a:r>
              <a:rPr kumimoji="1" lang="zh-CN" altLang="en-US" dirty="0"/>
              <a:t>的生成</a:t>
            </a:r>
            <a:endParaRPr lang="zh-CN"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89620" y="1540468"/>
            <a:ext cx="8424936" cy="5373216"/>
          </a:xfrm>
        </p:spPr>
        <p:txBody>
          <a:bodyPr/>
          <a:lstStyle/>
          <a:p>
            <a:r>
              <a:rPr kumimoji="1" lang="zh-CN" altLang="en-US" dirty="0"/>
              <a:t>最小二乘回归树生成算法</a:t>
            </a:r>
          </a:p>
        </p:txBody>
      </p:sp>
      <p:pic>
        <p:nvPicPr>
          <p:cNvPr id="5" name="图片 4"/>
          <p:cNvPicPr>
            <a:picLocks noChangeAspect="1"/>
          </p:cNvPicPr>
          <p:nvPr/>
        </p:nvPicPr>
        <p:blipFill>
          <a:blip r:embed="rId3"/>
          <a:stretch>
            <a:fillRect/>
          </a:stretch>
        </p:blipFill>
        <p:spPr>
          <a:xfrm>
            <a:off x="1877652" y="2116532"/>
            <a:ext cx="7654549" cy="1152128"/>
          </a:xfrm>
          <a:prstGeom prst="rect">
            <a:avLst/>
          </a:prstGeom>
        </p:spPr>
      </p:pic>
      <p:pic>
        <p:nvPicPr>
          <p:cNvPr id="6" name="图片 5"/>
          <p:cNvPicPr>
            <a:picLocks noChangeAspect="1"/>
          </p:cNvPicPr>
          <p:nvPr/>
        </p:nvPicPr>
        <p:blipFill>
          <a:blip r:embed="rId4"/>
          <a:stretch>
            <a:fillRect/>
          </a:stretch>
        </p:blipFill>
        <p:spPr>
          <a:xfrm>
            <a:off x="1949660" y="3412676"/>
            <a:ext cx="1440160" cy="314518"/>
          </a:xfrm>
          <a:prstGeom prst="rect">
            <a:avLst/>
          </a:prstGeom>
        </p:spPr>
      </p:pic>
      <p:pic>
        <p:nvPicPr>
          <p:cNvPr id="7" name="图片 6"/>
          <p:cNvPicPr>
            <a:picLocks noChangeAspect="1"/>
          </p:cNvPicPr>
          <p:nvPr/>
        </p:nvPicPr>
        <p:blipFill>
          <a:blip r:embed="rId5"/>
          <a:stretch>
            <a:fillRect/>
          </a:stretch>
        </p:blipFill>
        <p:spPr>
          <a:xfrm>
            <a:off x="3317812" y="3445994"/>
            <a:ext cx="5472608" cy="326723"/>
          </a:xfrm>
          <a:prstGeom prst="rect">
            <a:avLst/>
          </a:prstGeom>
        </p:spPr>
      </p:pic>
      <p:pic>
        <p:nvPicPr>
          <p:cNvPr id="11" name="图片 10"/>
          <p:cNvPicPr>
            <a:picLocks noChangeAspect="1"/>
          </p:cNvPicPr>
          <p:nvPr/>
        </p:nvPicPr>
        <p:blipFill>
          <a:blip r:embed="rId6"/>
          <a:stretch>
            <a:fillRect/>
          </a:stretch>
        </p:blipFill>
        <p:spPr>
          <a:xfrm>
            <a:off x="2021668" y="3916732"/>
            <a:ext cx="7177397" cy="1296144"/>
          </a:xfrm>
          <a:prstGeom prst="rect">
            <a:avLst/>
          </a:prstGeom>
        </p:spPr>
      </p:pic>
      <p:pic>
        <p:nvPicPr>
          <p:cNvPr id="12" name="图片 11"/>
          <p:cNvPicPr>
            <a:picLocks noChangeAspect="1"/>
          </p:cNvPicPr>
          <p:nvPr/>
        </p:nvPicPr>
        <p:blipFill>
          <a:blip r:embed="rId7"/>
          <a:stretch>
            <a:fillRect/>
          </a:stretch>
        </p:blipFill>
        <p:spPr>
          <a:xfrm>
            <a:off x="2251334" y="5356891"/>
            <a:ext cx="7091223" cy="360040"/>
          </a:xfrm>
          <a:prstGeom prst="rect">
            <a:avLst/>
          </a:prstGeom>
        </p:spPr>
      </p:pic>
      <p:pic>
        <p:nvPicPr>
          <p:cNvPr id="13" name="图片 12"/>
          <p:cNvPicPr>
            <a:picLocks noChangeAspect="1"/>
          </p:cNvPicPr>
          <p:nvPr/>
        </p:nvPicPr>
        <p:blipFill>
          <a:blip r:embed="rId8"/>
          <a:stretch>
            <a:fillRect/>
          </a:stretch>
        </p:blipFill>
        <p:spPr>
          <a:xfrm>
            <a:off x="2251333" y="5788939"/>
            <a:ext cx="1152128" cy="320036"/>
          </a:xfrm>
          <a:prstGeom prst="rect">
            <a:avLst/>
          </a:prstGeom>
        </p:spPr>
      </p:pic>
      <p:pic>
        <p:nvPicPr>
          <p:cNvPr id="14" name="图片 13"/>
          <p:cNvPicPr>
            <a:picLocks noChangeAspect="1"/>
          </p:cNvPicPr>
          <p:nvPr/>
        </p:nvPicPr>
        <p:blipFill>
          <a:blip r:embed="rId9"/>
          <a:stretch>
            <a:fillRect/>
          </a:stretch>
        </p:blipFill>
        <p:spPr>
          <a:xfrm>
            <a:off x="3354365" y="5788939"/>
            <a:ext cx="1489256" cy="360040"/>
          </a:xfrm>
          <a:prstGeom prst="rect">
            <a:avLst/>
          </a:prstGeom>
        </p:spPr>
      </p:pic>
      <p:sp>
        <p:nvSpPr>
          <p:cNvPr id="15" name="标题 1"/>
          <p:cNvSpPr txBox="1"/>
          <p:nvPr/>
        </p:nvSpPr>
        <p:spPr>
          <a:xfrm>
            <a:off x="369277" y="515143"/>
            <a:ext cx="10515600" cy="13255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a:t>CART</a:t>
            </a:r>
            <a:r>
              <a:rPr kumimoji="1" lang="zh-CN" altLang="en-US" dirty="0"/>
              <a:t>的生成</a:t>
            </a:r>
            <a:endParaRPr lang="zh-CN"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00636" y="1396129"/>
            <a:ext cx="8424936" cy="5373216"/>
          </a:xfrm>
        </p:spPr>
        <p:txBody>
          <a:bodyPr/>
          <a:lstStyle/>
          <a:p>
            <a:r>
              <a:rPr kumimoji="1" lang="zh-CN" altLang="en-US" dirty="0"/>
              <a:t>最小二乘回归树生成算法</a:t>
            </a:r>
          </a:p>
        </p:txBody>
      </p:sp>
      <p:pic>
        <p:nvPicPr>
          <p:cNvPr id="4" name="图片 3"/>
          <p:cNvPicPr>
            <a:picLocks noChangeAspect="1"/>
          </p:cNvPicPr>
          <p:nvPr/>
        </p:nvPicPr>
        <p:blipFill>
          <a:blip r:embed="rId3"/>
          <a:stretch>
            <a:fillRect/>
          </a:stretch>
        </p:blipFill>
        <p:spPr>
          <a:xfrm>
            <a:off x="2160676" y="2116209"/>
            <a:ext cx="7318570" cy="1800200"/>
          </a:xfrm>
          <a:prstGeom prst="rect">
            <a:avLst/>
          </a:prstGeom>
        </p:spPr>
      </p:pic>
      <p:pic>
        <p:nvPicPr>
          <p:cNvPr id="8" name="图片 7"/>
          <p:cNvPicPr>
            <a:picLocks noChangeAspect="1"/>
          </p:cNvPicPr>
          <p:nvPr/>
        </p:nvPicPr>
        <p:blipFill>
          <a:blip r:embed="rId4"/>
          <a:stretch>
            <a:fillRect/>
          </a:stretch>
        </p:blipFill>
        <p:spPr>
          <a:xfrm>
            <a:off x="2232684" y="4060425"/>
            <a:ext cx="7488832" cy="1440160"/>
          </a:xfrm>
          <a:prstGeom prst="rect">
            <a:avLst/>
          </a:prstGeom>
        </p:spPr>
      </p:pic>
      <p:sp>
        <p:nvSpPr>
          <p:cNvPr id="6" name="标题 1"/>
          <p:cNvSpPr txBox="1"/>
          <p:nvPr/>
        </p:nvSpPr>
        <p:spPr>
          <a:xfrm>
            <a:off x="369277" y="277018"/>
            <a:ext cx="10515600" cy="1325563"/>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a:t>CART</a:t>
            </a:r>
            <a:r>
              <a:rPr kumimoji="1" lang="zh-CN" altLang="en-US" dirty="0"/>
              <a:t>的生成</a:t>
            </a:r>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27848" y="2924944"/>
            <a:ext cx="8424936" cy="4839816"/>
          </a:xfrm>
        </p:spPr>
        <p:txBody>
          <a:bodyPr>
            <a:normAutofit/>
          </a:bodyPr>
          <a:lstStyle/>
          <a:p>
            <a:r>
              <a:rPr lang="en-US" altLang="zh-CN" sz="4800" dirty="0">
                <a:solidFill>
                  <a:srgbClr val="FF0000"/>
                </a:solidFill>
              </a:rPr>
              <a:t>END</a:t>
            </a:r>
            <a:endParaRPr lang="zh-CN" altLang="en-US" sz="4800" dirty="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02581"/>
            <a:ext cx="10515600" cy="4351338"/>
          </a:xfrm>
        </p:spPr>
        <p:txBody>
          <a:bodyPr>
            <a:normAutofit/>
          </a:bodyPr>
          <a:lstStyle/>
          <a:p>
            <a:pPr algn="just"/>
            <a:r>
              <a:rPr lang="zh-CN" altLang="en-US" sz="2800" dirty="0"/>
              <a:t>决策树表示给定特征条件下类的条件概率分布。</a:t>
            </a:r>
            <a:endParaRPr lang="en-US" altLang="zh-CN" sz="2800" dirty="0"/>
          </a:p>
          <a:p>
            <a:pPr algn="just"/>
            <a:r>
              <a:rPr lang="zh-CN" altLang="en-US" sz="2800" dirty="0"/>
              <a:t>条件概率分布定义在特征空间的一个划分</a:t>
            </a:r>
            <a:r>
              <a:rPr lang="en-US" altLang="zh-CN" sz="2800" dirty="0"/>
              <a:t>(partition)</a:t>
            </a:r>
            <a:r>
              <a:rPr lang="zh-CN" altLang="en-US" sz="2800" dirty="0"/>
              <a:t>上</a:t>
            </a:r>
            <a:r>
              <a:rPr lang="en-US" altLang="zh-CN" sz="2800" dirty="0"/>
              <a:t>.</a:t>
            </a:r>
            <a:r>
              <a:rPr lang="zh-CN" altLang="en-US" sz="2800" dirty="0"/>
              <a:t>将特征空间划分为互不相交的单元</a:t>
            </a:r>
            <a:r>
              <a:rPr lang="en-US" altLang="zh-CN" sz="2800" dirty="0"/>
              <a:t>(cell)</a:t>
            </a:r>
            <a:r>
              <a:rPr lang="zh-CN" altLang="en-US" sz="2800" dirty="0"/>
              <a:t>或区域</a:t>
            </a:r>
            <a:r>
              <a:rPr lang="en-US" altLang="zh-CN" sz="2800" dirty="0"/>
              <a:t>(region),</a:t>
            </a:r>
            <a:r>
              <a:rPr lang="zh-CN" altLang="en-US" sz="2800" dirty="0"/>
              <a:t>并在每个单元定义一个类的概率分布就构成了一个条件概率分布。</a:t>
            </a:r>
            <a:endParaRPr lang="en-US" altLang="zh-CN" sz="2800" dirty="0"/>
          </a:p>
          <a:p>
            <a:pPr algn="just"/>
            <a:r>
              <a:rPr lang="zh-CN" altLang="en-US" sz="2800" dirty="0"/>
              <a:t>决策树的一条路径对应于划分中的一个单元。</a:t>
            </a:r>
            <a:endParaRPr lang="en-US" altLang="zh-CN" sz="2800" dirty="0"/>
          </a:p>
          <a:p>
            <a:pPr algn="just"/>
            <a:r>
              <a:rPr lang="zh-CN" altLang="en-US" sz="2800" dirty="0"/>
              <a:t>决策树所表示的条件概率分布由各个单元给定条件下类的条件概率分布组成</a:t>
            </a:r>
          </a:p>
        </p:txBody>
      </p:sp>
      <p:sp>
        <p:nvSpPr>
          <p:cNvPr id="4" name="标题 1"/>
          <p:cNvSpPr txBox="1"/>
          <p:nvPr/>
        </p:nvSpPr>
        <p:spPr>
          <a:xfrm>
            <a:off x="369277" y="515144"/>
            <a:ext cx="10515600" cy="942182"/>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决策树与条件概率分布</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3425" y="1253331"/>
            <a:ext cx="10515600" cy="4351338"/>
          </a:xfrm>
        </p:spPr>
        <p:txBody>
          <a:bodyPr>
            <a:normAutofit/>
          </a:bodyPr>
          <a:lstStyle/>
          <a:p>
            <a:r>
              <a:rPr lang="zh-CN" altLang="en-US" sz="2400" dirty="0"/>
              <a:t>决策树学习本质上是从训练数据集中归纳出一组分类规则，与训练数据集不相矛盾的决策树。</a:t>
            </a:r>
            <a:endParaRPr lang="en-US" altLang="zh-CN" sz="2400" dirty="0"/>
          </a:p>
          <a:p>
            <a:r>
              <a:rPr lang="zh-CN" altLang="en-US" sz="2400" dirty="0"/>
              <a:t>能对训练数据进行正确分类的决策树可能有多个，</a:t>
            </a:r>
            <a:r>
              <a:rPr lang="zh-CN" altLang="en-US" sz="2400"/>
              <a:t>也可能一</a:t>
            </a:r>
            <a:r>
              <a:rPr lang="zh-CN" altLang="en-US" sz="2400" dirty="0"/>
              <a:t>个也没有</a:t>
            </a:r>
            <a:r>
              <a:rPr lang="en-US" altLang="zh-CN" sz="2400" dirty="0"/>
              <a:t>.</a:t>
            </a:r>
            <a:r>
              <a:rPr lang="zh-CN" altLang="en-US" sz="2400" dirty="0"/>
              <a:t>我们需要的是一个与训练数据矛盾较小的决策树，同时具有</a:t>
            </a:r>
            <a:r>
              <a:rPr lang="zh-CN" altLang="en-US" sz="2400"/>
              <a:t>很好的</a:t>
            </a:r>
            <a:r>
              <a:rPr lang="zh-CN" altLang="en-US" sz="2400">
                <a:solidFill>
                  <a:srgbClr val="FF0000"/>
                </a:solidFill>
              </a:rPr>
              <a:t>泛化</a:t>
            </a:r>
            <a:r>
              <a:rPr lang="zh-CN" altLang="en-US" sz="2400" dirty="0">
                <a:solidFill>
                  <a:srgbClr val="FF0000"/>
                </a:solidFill>
              </a:rPr>
              <a:t>能力</a:t>
            </a:r>
            <a:r>
              <a:rPr lang="en-US" altLang="zh-CN" sz="2400" dirty="0"/>
              <a:t>.</a:t>
            </a:r>
          </a:p>
          <a:p>
            <a:r>
              <a:rPr lang="zh-CN" altLang="en-US" sz="2400" dirty="0"/>
              <a:t>决策树学习是由训练数据集估计条件概率模型</a:t>
            </a:r>
            <a:r>
              <a:rPr lang="en-US" altLang="zh-CN" sz="2400" dirty="0"/>
              <a:t>.</a:t>
            </a:r>
            <a:r>
              <a:rPr lang="zh-CN" altLang="en-US" sz="2400" dirty="0"/>
              <a:t>基于特征空间划分的类的条件概率模型有无穷多个</a:t>
            </a:r>
            <a:r>
              <a:rPr lang="en-US" altLang="zh-CN" sz="2400" dirty="0"/>
              <a:t>.</a:t>
            </a:r>
          </a:p>
          <a:p>
            <a:r>
              <a:rPr lang="zh-CN" altLang="en-US" sz="2400" dirty="0"/>
              <a:t>我们选择的条件概率模型应该不仅对训练数据有很好的拟合，而且对未知数据有很好的预测</a:t>
            </a:r>
            <a:r>
              <a:rPr lang="en-US" altLang="zh-CN" sz="2400" dirty="0"/>
              <a:t>.</a:t>
            </a:r>
            <a:endParaRPr lang="zh-CN" altLang="en-US" sz="2400" dirty="0"/>
          </a:p>
        </p:txBody>
      </p:sp>
      <p:sp>
        <p:nvSpPr>
          <p:cNvPr id="4" name="标题 1"/>
          <p:cNvSpPr txBox="1"/>
          <p:nvPr/>
        </p:nvSpPr>
        <p:spPr>
          <a:xfrm>
            <a:off x="293077" y="254121"/>
            <a:ext cx="10515600" cy="865982"/>
          </a:xfrm>
          <a:prstGeom prst="rect">
            <a:avLst/>
          </a:prstGeom>
        </p:spPr>
        <p:txBody>
          <a:bodyPr vert="horz" lIns="90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决策树与条件概率分布</a:t>
            </a:r>
          </a:p>
        </p:txBody>
      </p:sp>
    </p:spTree>
  </p:cSld>
  <p:clrMapOvr>
    <a:masterClrMapping/>
  </p:clrMapOvr>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1529</TotalTime>
  <Words>6338</Words>
  <Application>Microsoft Office PowerPoint</Application>
  <PresentationFormat>宽屏</PresentationFormat>
  <Paragraphs>1224</Paragraphs>
  <Slides>79</Slides>
  <Notes>60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79</vt:i4>
      </vt:variant>
    </vt:vector>
  </HeadingPairs>
  <TitlesOfParts>
    <vt:vector size="92" baseType="lpstr">
      <vt:lpstr>-apple-system</vt:lpstr>
      <vt:lpstr>DengXian</vt:lpstr>
      <vt:lpstr>微软雅黑</vt:lpstr>
      <vt:lpstr>Arial</vt:lpstr>
      <vt:lpstr>Calibri</vt:lpstr>
      <vt:lpstr>Calibri Light</vt:lpstr>
      <vt:lpstr>Cambria Math</vt:lpstr>
      <vt:lpstr>Times New Roman</vt:lpstr>
      <vt:lpstr>Wingdings</vt:lpstr>
      <vt:lpstr>回顾</vt:lpstr>
      <vt:lpstr>公式</vt:lpstr>
      <vt:lpstr>Equation</vt:lpstr>
      <vt:lpstr>Visio.Drawing.15</vt:lpstr>
      <vt:lpstr>PowerPoint 演示文稿</vt:lpstr>
      <vt:lpstr>例子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ID3算法</vt:lpstr>
      <vt:lpstr>ID3算法</vt:lpstr>
      <vt:lpstr>ID3算法</vt:lpstr>
      <vt:lpstr>ID3算法</vt:lpstr>
      <vt:lpstr>ID3算法</vt:lpstr>
      <vt:lpstr>ID3算法</vt:lpstr>
      <vt:lpstr>ID3算法</vt:lpstr>
      <vt:lpstr>ID3算法</vt:lpstr>
      <vt:lpstr>ID3算法</vt:lpstr>
      <vt:lpstr>ID3算法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信息增益的问题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模型评估：留出法</vt:lpstr>
      <vt:lpstr>模型评估：交叉验证(cross validation，cv)</vt:lpstr>
      <vt:lpstr>超参数选择：网格搜索+K折交叉验证</vt:lpstr>
      <vt:lpstr>参数求优：引入验证集</vt:lpstr>
      <vt:lpstr>真实的业务过程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Xingyu Chen</dc:creator>
  <cp:lastModifiedBy>张 春越</cp:lastModifiedBy>
  <cp:revision>122</cp:revision>
  <dcterms:created xsi:type="dcterms:W3CDTF">2019-08-29T03:53:00Z</dcterms:created>
  <dcterms:modified xsi:type="dcterms:W3CDTF">2022-11-03T01:42:55Z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